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5"/>
    <p:sldMasterId id="2147483804" r:id="rId6"/>
    <p:sldMasterId id="2147483811" r:id="rId7"/>
  </p:sldMasterIdLst>
  <p:notesMasterIdLst>
    <p:notesMasterId r:id="rId46"/>
  </p:notesMasterIdLst>
  <p:handoutMasterIdLst>
    <p:handoutMasterId r:id="rId47"/>
  </p:handoutMasterIdLst>
  <p:sldIdLst>
    <p:sldId id="256" r:id="rId8"/>
    <p:sldId id="329" r:id="rId9"/>
    <p:sldId id="258" r:id="rId10"/>
    <p:sldId id="330" r:id="rId11"/>
    <p:sldId id="315" r:id="rId12"/>
    <p:sldId id="316" r:id="rId13"/>
    <p:sldId id="332" r:id="rId14"/>
    <p:sldId id="289" r:id="rId15"/>
    <p:sldId id="300" r:id="rId16"/>
    <p:sldId id="311" r:id="rId17"/>
    <p:sldId id="312" r:id="rId18"/>
    <p:sldId id="307" r:id="rId19"/>
    <p:sldId id="309" r:id="rId20"/>
    <p:sldId id="259" r:id="rId21"/>
    <p:sldId id="323" r:id="rId22"/>
    <p:sldId id="325" r:id="rId23"/>
    <p:sldId id="320" r:id="rId24"/>
    <p:sldId id="324" r:id="rId25"/>
    <p:sldId id="278" r:id="rId26"/>
    <p:sldId id="287" r:id="rId27"/>
    <p:sldId id="288" r:id="rId28"/>
    <p:sldId id="279" r:id="rId29"/>
    <p:sldId id="262" r:id="rId30"/>
    <p:sldId id="303" r:id="rId31"/>
    <p:sldId id="334" r:id="rId32"/>
    <p:sldId id="265" r:id="rId33"/>
    <p:sldId id="266" r:id="rId34"/>
    <p:sldId id="333" r:id="rId35"/>
    <p:sldId id="313" r:id="rId36"/>
    <p:sldId id="284" r:id="rId37"/>
    <p:sldId id="326" r:id="rId38"/>
    <p:sldId id="328" r:id="rId39"/>
    <p:sldId id="270" r:id="rId40"/>
    <p:sldId id="293" r:id="rId41"/>
    <p:sldId id="301" r:id="rId42"/>
    <p:sldId id="302" r:id="rId43"/>
    <p:sldId id="269" r:id="rId44"/>
    <p:sldId id="285" r:id="rId45"/>
  </p:sldIdLst>
  <p:sldSz cx="10160000" cy="5715000"/>
  <p:notesSz cx="6858000" cy="9144000"/>
  <p:defaultTextStyle>
    <a:defPPr>
      <a:defRPr lang="en-US"/>
    </a:defPPr>
    <a:lvl1pPr algn="l" defTabSz="356616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356616" algn="l" defTabSz="356616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713232" algn="l" defTabSz="356616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069848" algn="l" defTabSz="356616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426464" algn="l" defTabSz="356616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1783080" algn="l" defTabSz="71323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139696" algn="l" defTabSz="71323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2496312" algn="l" defTabSz="71323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2852928" algn="l" defTabSz="71323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Raseman" initials="WR" lastIdx="10" clrIdx="0">
    <p:extLst>
      <p:ext uri="{19B8F6BF-5375-455C-9EA6-DF929625EA0E}">
        <p15:presenceInfo xmlns:p15="http://schemas.microsoft.com/office/powerpoint/2012/main" userId="S::WRaseman@hazenandsawyer.com::9ecba7d1-df56-4aaf-8897-e5d879d2ba6b" providerId="AD"/>
      </p:ext>
    </p:extLst>
  </p:cmAuthor>
  <p:cmAuthor id="2" name="Stanford, Benjamin" initials="SB" lastIdx="14" clrIdx="1">
    <p:extLst>
      <p:ext uri="{19B8F6BF-5375-455C-9EA6-DF929625EA0E}">
        <p15:presenceInfo xmlns:p15="http://schemas.microsoft.com/office/powerpoint/2012/main" userId="S::bstanford@hazenandsawyer.com::973d3cc7-1e8a-46a3-925c-cef47055ba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CED2"/>
    <a:srgbClr val="756BB1"/>
    <a:srgbClr val="6BC69B"/>
    <a:srgbClr val="688FAA"/>
    <a:srgbClr val="764781"/>
    <a:srgbClr val="00BDC2"/>
    <a:srgbClr val="F8756C"/>
    <a:srgbClr val="ED9590"/>
    <a:srgbClr val="8AB4F9"/>
    <a:srgbClr val="46C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090C26-B09D-4A43-AED3-01CE7C66380B}" v="2" dt="2020-03-17T04:00:29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686" autoAdjust="0"/>
  </p:normalViewPr>
  <p:slideViewPr>
    <p:cSldViewPr snapToGrid="0" snapToObjects="1" showGuides="1">
      <p:cViewPr>
        <p:scale>
          <a:sx n="200" d="100"/>
          <a:sy n="200" d="100"/>
        </p:scale>
        <p:origin x="192" y="-18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3" d="100"/>
          <a:sy n="63" d="100"/>
        </p:scale>
        <p:origin x="2381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y Raseman" userId="9ecba7d1-df56-4aaf-8897-e5d879d2ba6b" providerId="ADAL" clId="{D2090C26-B09D-4A43-AED3-01CE7C66380B}"/>
    <pc:docChg chg="undo custSel modSld">
      <pc:chgData name="Billy Raseman" userId="9ecba7d1-df56-4aaf-8897-e5d879d2ba6b" providerId="ADAL" clId="{D2090C26-B09D-4A43-AED3-01CE7C66380B}" dt="2020-03-17T04:11:30.566" v="20" actId="14100"/>
      <pc:docMkLst>
        <pc:docMk/>
      </pc:docMkLst>
      <pc:sldChg chg="modSp mod">
        <pc:chgData name="Billy Raseman" userId="9ecba7d1-df56-4aaf-8897-e5d879d2ba6b" providerId="ADAL" clId="{D2090C26-B09D-4A43-AED3-01CE7C66380B}" dt="2020-03-17T04:11:30.566" v="20" actId="14100"/>
        <pc:sldMkLst>
          <pc:docMk/>
          <pc:sldMk cId="1276289856" sldId="279"/>
        </pc:sldMkLst>
        <pc:cxnChg chg="mod">
          <ac:chgData name="Billy Raseman" userId="9ecba7d1-df56-4aaf-8897-e5d879d2ba6b" providerId="ADAL" clId="{D2090C26-B09D-4A43-AED3-01CE7C66380B}" dt="2020-03-17T04:11:30.566" v="20" actId="14100"/>
          <ac:cxnSpMkLst>
            <pc:docMk/>
            <pc:sldMk cId="1276289856" sldId="279"/>
            <ac:cxnSpMk id="10" creationId="{F525101C-DB59-4B7D-82EA-8E4505B00FBC}"/>
          </ac:cxnSpMkLst>
        </pc:cxnChg>
      </pc:sldChg>
      <pc:sldChg chg="addSp delSp modSp mod">
        <pc:chgData name="Billy Raseman" userId="9ecba7d1-df56-4aaf-8897-e5d879d2ba6b" providerId="ADAL" clId="{D2090C26-B09D-4A43-AED3-01CE7C66380B}" dt="2020-03-17T04:00:31.947" v="8" actId="167"/>
        <pc:sldMkLst>
          <pc:docMk/>
          <pc:sldMk cId="4186029730" sldId="334"/>
        </pc:sldMkLst>
        <pc:picChg chg="add del">
          <ac:chgData name="Billy Raseman" userId="9ecba7d1-df56-4aaf-8897-e5d879d2ba6b" providerId="ADAL" clId="{D2090C26-B09D-4A43-AED3-01CE7C66380B}" dt="2020-03-17T04:00:27.268" v="5" actId="478"/>
          <ac:picMkLst>
            <pc:docMk/>
            <pc:sldMk cId="4186029730" sldId="334"/>
            <ac:picMk id="8" creationId="{C1BB8ADA-46DB-4E41-8DFE-59D31AB57A05}"/>
          </ac:picMkLst>
        </pc:picChg>
        <pc:picChg chg="add del mod ord">
          <ac:chgData name="Billy Raseman" userId="9ecba7d1-df56-4aaf-8897-e5d879d2ba6b" providerId="ADAL" clId="{D2090C26-B09D-4A43-AED3-01CE7C66380B}" dt="2020-03-17T04:00:28.265" v="6" actId="478"/>
          <ac:picMkLst>
            <pc:docMk/>
            <pc:sldMk cId="4186029730" sldId="334"/>
            <ac:picMk id="10" creationId="{FFAACF49-AFFD-439F-B469-B9F799B595EB}"/>
          </ac:picMkLst>
        </pc:picChg>
        <pc:picChg chg="add ord">
          <ac:chgData name="Billy Raseman" userId="9ecba7d1-df56-4aaf-8897-e5d879d2ba6b" providerId="ADAL" clId="{D2090C26-B09D-4A43-AED3-01CE7C66380B}" dt="2020-03-17T04:00:31.947" v="8" actId="167"/>
          <ac:picMkLst>
            <pc:docMk/>
            <pc:sldMk cId="4186029730" sldId="334"/>
            <ac:picMk id="15" creationId="{8CC2AE91-3EBA-44C6-A79C-298A0AE58116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04T13:50:52.750" idx="13">
    <p:pos x="10" y="10"/>
    <p:text>split out pathogens and CECs in bullet 2</p:text>
    <p:extLst>
      <p:ext uri="{C676402C-5697-4E1C-873F-D02D1690AC5C}">
        <p15:threadingInfo xmlns:p15="http://schemas.microsoft.com/office/powerpoint/2012/main" timeZoneBias="420"/>
      </p:ext>
    </p:extLst>
  </p:cm>
  <p:cm authorId="2" dt="2019-11-04T13:51:15.794" idx="14">
    <p:pos x="106" y="106"/>
    <p:text>Consider reorganizing 3rd point...mechanistic?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31T13:53:42.417" idx="7">
    <p:pos x="10" y="10"/>
    <p:text>show Turbidity as before and after like in slides 9/10</p:text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6DD2618-4A8B-4B16-8181-0AC762666C3A}" type="datetimeFigureOut">
              <a:rPr lang="en-US" altLang="en-US"/>
              <a:pPr>
                <a:defRPr/>
              </a:pPr>
              <a:t>3/16/2020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10FF1AA-A9AC-4432-BFFD-076A6E7F5F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40635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187FDA0-E402-4D3E-8C91-9BAA434BCAC3}" type="datetimeFigureOut">
              <a:rPr lang="en-US" altLang="en-US"/>
              <a:pPr>
                <a:defRPr/>
              </a:pPr>
              <a:t>3/16/2020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D577C6A-C2D3-4EDC-9F42-FD7E5966D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017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56616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356616" algn="l" defTabSz="356616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713232" algn="l" defTabSz="356616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069848" algn="l" defTabSz="356616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426464" algn="l" defTabSz="356616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1783080" algn="l" defTabSz="35661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701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05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16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681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80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983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28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833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06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339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53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950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878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399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72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+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894410"/>
            <a:ext cx="9144000" cy="29569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2963863" y="4006472"/>
            <a:ext cx="6406444" cy="8976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3150"/>
              </a:lnSpc>
              <a:buNone/>
              <a:defRPr sz="3000" b="1" i="0">
                <a:solidFill>
                  <a:schemeClr val="accent1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963863" y="4952645"/>
            <a:ext cx="6406444" cy="1923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1125" b="1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08001" y="4006472"/>
            <a:ext cx="2209800" cy="113702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 dirty="0"/>
              <a:t>Client logo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EF04D-0F3A-4BD4-891B-27FF14527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1" y="333756"/>
            <a:ext cx="1109164" cy="3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92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2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420" y="351367"/>
            <a:ext cx="9132579" cy="525380"/>
          </a:xfrm>
          <a:prstGeom prst="rect">
            <a:avLst/>
          </a:prstGeom>
        </p:spPr>
        <p:txBody>
          <a:bodyPr r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9420" y="902408"/>
            <a:ext cx="6732280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DDBC-BB24-4A60-A59E-A3DC947E22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2" y="5479018"/>
            <a:ext cx="632759" cy="21032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02647D7-9F7A-435A-A7F4-A71C0F748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8" y="1499999"/>
            <a:ext cx="9135762" cy="364350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indent="-173736">
              <a:buFont typeface="Arial" panose="020B0604020202020204" pitchFamily="34" charset="0"/>
              <a:buChar char="•"/>
              <a:defRPr/>
            </a:lvl1pPr>
            <a:lvl2pPr marL="354330" indent="-171450">
              <a:buFont typeface="Arial" panose="020B0604020202020204" pitchFamily="34" charset="0"/>
              <a:buChar char="•"/>
              <a:defRPr/>
            </a:lvl2pPr>
            <a:lvl3pPr marL="537210" indent="-1714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Don’t exceed 3 levels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FA97929-0F8D-42B5-A64B-E5D7B7A39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3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419" y="347618"/>
            <a:ext cx="8615766" cy="528188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7537450" y="1492250"/>
            <a:ext cx="2622550" cy="365125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lIns="164592" tIns="109728" rIns="164592" bIns="109728">
            <a:noAutofit/>
          </a:bodyPr>
          <a:lstStyle>
            <a:lvl1pPr marL="0" indent="0" defTabSz="668338">
              <a:lnSpc>
                <a:spcPts val="1500"/>
              </a:lnSpc>
              <a:spcBef>
                <a:spcPts val="900"/>
              </a:spcBef>
              <a:buNone/>
              <a:tabLst/>
              <a:defRPr sz="1200" baseline="0"/>
            </a:lvl1pPr>
          </a:lstStyle>
          <a:p>
            <a:pPr lvl="0"/>
            <a:r>
              <a:rPr lang="en-US" dirty="0"/>
              <a:t>Put what you want in here. Sidebar for when there is additional information to highlight.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19422" y="901467"/>
            <a:ext cx="8624579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078EB-57CF-4F86-A6FA-FFC9FC333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3" y="5479018"/>
            <a:ext cx="632759" cy="210321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CFF624C3-EB3A-46B3-BE6F-445F86A5B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4E351-DF73-4B50-8698-43DFB6C4E2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175" y="1492250"/>
            <a:ext cx="6797675" cy="3651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101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947709" cy="571500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207000" y="348855"/>
            <a:ext cx="4444999" cy="478689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image or graphic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56604"/>
            <a:ext cx="3978759" cy="53239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Concise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F6698E-B544-41C3-91F7-086B2F5F0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479018"/>
            <a:ext cx="632759" cy="210321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FE85D0F-BC61-4FCF-A6F3-B20913F8A5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000" y="1183107"/>
            <a:ext cx="3978759" cy="3960408"/>
          </a:xfrm>
          <a:prstGeom prst="rect">
            <a:avLst/>
          </a:prstGeom>
        </p:spPr>
        <p:txBody>
          <a:bodyPr lIns="0" tIns="0" rIns="0"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2800" i="1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896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793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028690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371587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endParaRPr lang="en-US" dirty="0"/>
          </a:p>
          <a:p>
            <a:pPr lvl="0"/>
            <a:r>
              <a:rPr lang="en-US" dirty="0"/>
              <a:t>Use this for creative text such as pull quotes, marketing statements, </a:t>
            </a:r>
            <a:r>
              <a:rPr lang="en-US" dirty="0" err="1"/>
              <a:t>etc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87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947709" cy="571500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51139"/>
            <a:ext cx="3994473" cy="4800614"/>
          </a:xfrm>
          <a:prstGeom prst="rect">
            <a:avLst/>
          </a:prstGeom>
        </p:spPr>
        <p:txBody>
          <a:bodyPr tIns="0" rIns="0"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2800" i="1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896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793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028690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371587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Use this for creative text such as pull quotes, marketing statements,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207001" y="349249"/>
            <a:ext cx="4444999" cy="53975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207000" y="1492250"/>
            <a:ext cx="4445000" cy="3651250"/>
          </a:xfrm>
          <a:prstGeom prst="rect">
            <a:avLst/>
          </a:prstGeom>
        </p:spPr>
        <p:txBody>
          <a:bodyPr lIns="0" rIns="0"/>
          <a:lstStyle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Don’t exceed 3 levels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207001" y="901467"/>
            <a:ext cx="4444999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34822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32728B-79B0-4D76-959F-4B12F0849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4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08000" y="351137"/>
            <a:ext cx="8649369" cy="52560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5620" y="1333500"/>
            <a:ext cx="4437380" cy="3810000"/>
          </a:xfrm>
          <a:prstGeom prst="rect">
            <a:avLst/>
          </a:prstGeom>
        </p:spPr>
        <p:txBody>
          <a:bodyPr lIns="0" rIns="0"/>
          <a:lstStyle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Don’t exceed 3 levels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5207000" y="1333500"/>
            <a:ext cx="4437380" cy="3810000"/>
          </a:xfrm>
          <a:prstGeom prst="rect">
            <a:avLst/>
          </a:prstGeom>
        </p:spPr>
        <p:txBody>
          <a:bodyPr/>
          <a:lstStyle>
            <a:lvl1pPr marL="0" marR="0" indent="0" algn="l" defTabSz="685793" rtl="0" eaLnBrk="1" fontAlgn="auto" latinLnBrk="0" hangingPunct="1">
              <a:lnSpc>
                <a:spcPts val="2340"/>
              </a:lnSpc>
              <a:spcBef>
                <a:spcPts val="18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None/>
              <a:tabLst/>
              <a:defRPr baseline="0"/>
            </a:lvl1pPr>
          </a:lstStyle>
          <a:p>
            <a:pPr marL="171448" marR="0" lvl="0" indent="-171448" algn="l" defTabSz="685793" rtl="0" eaLnBrk="1" fontAlgn="auto" latinLnBrk="0" hangingPunct="1">
              <a:lnSpc>
                <a:spcPts val="2340"/>
              </a:lnSpc>
              <a:spcBef>
                <a:spcPts val="18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Insert photo or graphic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A30B9D-EFE2-460C-9846-BBC9301E21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986B187-700E-4A89-A635-5C6FDFBFF1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DD302D4A-C0E5-4B45-805F-BD6E68C0F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67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08000" y="351138"/>
            <a:ext cx="8649369" cy="53786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28B3D5-E0D1-4D59-9BAD-9216DEA859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4FB0EB8-598B-4B44-B6A2-C7C98D52D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E23F6BA-E1FA-4DDC-B075-7778041B19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671" y="1338263"/>
            <a:ext cx="4441329" cy="34806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ABC6522-8E92-4EEB-A697-38E655248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12754" y="1333500"/>
            <a:ext cx="4439245" cy="34806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Can Modify Box Colors or Remove Fill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A45D4F77-AE27-4488-BC4E-DBF5D53C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7D227-F7F8-4C52-952D-0CAF8A64AB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1175" y="1824038"/>
            <a:ext cx="4441825" cy="3319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D6032AF-FBB2-406B-A638-67D83A0EEA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07000" y="1824038"/>
            <a:ext cx="4441825" cy="3319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0415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2161" y="343927"/>
            <a:ext cx="8615766" cy="532820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760B97-F72A-483E-9DD3-272EF2349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4201C-7C2D-493A-8593-741DB3012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2160" y="1859238"/>
            <a:ext cx="2926080" cy="3279849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C6E63E7-298F-413B-9573-69229889EC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20310" y="1863650"/>
            <a:ext cx="2926080" cy="3279850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59576E1-FC3C-4ED6-B0B3-60F79A6E5A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5920" y="1859238"/>
            <a:ext cx="2926080" cy="3279850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FF9BF87-333D-43E3-8DCD-9414124294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2160" y="1338263"/>
            <a:ext cx="2926080" cy="383368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104574E-3AE1-47E1-94F3-226A9DBA82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0310" y="1333500"/>
            <a:ext cx="2926080" cy="383368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Can Modify Box Colors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A598437C-FA87-438F-90CF-F3CE1C517E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5920" y="1333500"/>
            <a:ext cx="2926080" cy="383368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7EFD965C-C21A-4E97-8992-0F0F4173B4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256DAB8-4040-4872-AC56-A753F8FCE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87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16237" y="345182"/>
            <a:ext cx="2087264" cy="54381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16239" y="1342293"/>
            <a:ext cx="2087262" cy="3801208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>
              <a:lnSpc>
                <a:spcPts val="1425"/>
              </a:lnSpc>
              <a:spcBef>
                <a:spcPts val="450"/>
              </a:spcBef>
              <a:buNone/>
              <a:defRPr sz="1200" b="0" baseline="0"/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graphic. Shouldn’t need bullets because the image speaks for itself.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2851150" y="342900"/>
            <a:ext cx="6800851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Insert large photo or graphic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70844-751C-4AF4-A173-143A58310F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379CD68-199E-4234-96CE-8BA084A4F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36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graphic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16236" y="345182"/>
            <a:ext cx="6792614" cy="54381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7537450" y="342900"/>
            <a:ext cx="262255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Insert large photo or graphic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70844-751C-4AF4-A173-143A58310F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79B2B-C7C5-442D-8892-A540062DD3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238" y="1333500"/>
            <a:ext cx="6792612" cy="3810000"/>
          </a:xfrm>
          <a:prstGeom prst="rect">
            <a:avLst/>
          </a:prstGeo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C843F72-BEA0-4722-994F-57C4C9645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671" y="902408"/>
            <a:ext cx="6792612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838923B2-4FF0-4CC6-B03F-E5463A326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81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graphic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16238" y="349250"/>
            <a:ext cx="8637953" cy="53975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521368" y="3377572"/>
            <a:ext cx="9130631" cy="1765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Insert large photo or graphic here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21369" y="1347604"/>
            <a:ext cx="9130631" cy="1765928"/>
          </a:xfrm>
          <a:prstGeom prst="rect">
            <a:avLst/>
          </a:prstGeom>
        </p:spPr>
        <p:txBody>
          <a:bodyPr lIns="0" numCol="2" spcCol="228600"/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lvl3pPr>
          </a:lstStyle>
          <a:p>
            <a:pPr marL="173736" marR="0" lvl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Click to edit Master text styles</a:t>
            </a:r>
          </a:p>
          <a:p>
            <a:pPr marL="354330" marR="0" lvl="1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Second level</a:t>
            </a:r>
          </a:p>
          <a:p>
            <a:pPr marL="537210" marR="0" lvl="2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Third level</a:t>
            </a:r>
          </a:p>
          <a:p>
            <a:pPr marL="173736" marR="0" lvl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Click to edit Master text styles</a:t>
            </a:r>
          </a:p>
          <a:p>
            <a:pPr marL="354330" marR="0" lvl="1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Second level</a:t>
            </a:r>
          </a:p>
          <a:p>
            <a:pPr marL="537210" marR="0" lvl="2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Third level</a:t>
            </a:r>
          </a:p>
          <a:p>
            <a:pPr marL="173736" marR="0" lvl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Click to edit Master text styles</a:t>
            </a:r>
          </a:p>
          <a:p>
            <a:pPr marL="354330" marR="0" lvl="1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Second level</a:t>
            </a:r>
          </a:p>
          <a:p>
            <a:pPr marL="537210" marR="0" lvl="2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Third level</a:t>
            </a:r>
          </a:p>
          <a:p>
            <a:pPr marL="173736" marR="0" lvl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Click to edit Master text styles</a:t>
            </a:r>
          </a:p>
          <a:p>
            <a:pPr marL="354330" marR="0" lvl="1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Second level</a:t>
            </a:r>
          </a:p>
          <a:p>
            <a:pPr marL="537210" marR="0" lvl="2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4687C7-507C-4BD7-BDAD-BC16F35878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2" y="5479018"/>
            <a:ext cx="632759" cy="210321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1541438-4CE9-4731-A0E5-E42B242D5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7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02721" y="3992546"/>
            <a:ext cx="6665723" cy="88805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3600"/>
              </a:lnSpc>
              <a:buNone/>
              <a:defRPr sz="3000" b="1" i="0">
                <a:solidFill>
                  <a:srgbClr val="395173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4949220"/>
            <a:ext cx="6660444" cy="1942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1125" b="1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888999"/>
            <a:ext cx="9144000" cy="296232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F7A13-F17B-48B6-A908-6E0042020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1" y="333756"/>
            <a:ext cx="1109164" cy="3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51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g blee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50520"/>
            <a:ext cx="8615766" cy="538480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0" y="1492250"/>
            <a:ext cx="10160000" cy="3928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A full page bleed graphic/photo 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F7E16B8-0524-4BDA-89A4-99C50EA82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24ACB8-2975-4B16-9851-BBA40601083D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FCB955-67B8-49BF-9FCA-F6EA0C1F4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6EFEAEE-5C3E-40B0-A33F-9642AE8CC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86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g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421" y="341630"/>
            <a:ext cx="8615766" cy="547370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519420" y="1492250"/>
            <a:ext cx="9132579" cy="3937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A full page graphic/photo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19424" y="901467"/>
            <a:ext cx="8624579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0D83E-DFE2-40E7-B513-22AAFF2D8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B224629-64FE-4FB5-B6FC-CBE4A3E15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33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metric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/>
            </a:lvl1pPr>
          </a:lstStyle>
          <a:p>
            <a:r>
              <a:rPr lang="en-US" dirty="0"/>
              <a:t>Isometric Grid Template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1492249"/>
            <a:ext cx="9144000" cy="3651251"/>
          </a:xfrm>
          <a:prstGeom prst="rect">
            <a:avLst/>
          </a:prstGeom>
        </p:spPr>
        <p:txBody>
          <a:bodyPr l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628644" indent="-285747">
              <a:buFont typeface="Arial" panose="020B0604020202020204" pitchFamily="34" charset="0"/>
              <a:buChar char="•"/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Once objects are aligned on all </a:t>
            </a:r>
            <a:r>
              <a:rPr lang="en-US" dirty="0" err="1"/>
              <a:t>iso</a:t>
            </a:r>
            <a:r>
              <a:rPr lang="en-US" dirty="0"/>
              <a:t> slides, the grid can be turned off once in the master slide, and all the slides using this master would be updated.</a:t>
            </a:r>
          </a:p>
          <a:p>
            <a:pPr lvl="0"/>
            <a:r>
              <a:rPr lang="en-US" dirty="0"/>
              <a:t>To turn off the Grid on the master slide:</a:t>
            </a:r>
          </a:p>
          <a:p>
            <a:pPr lvl="1"/>
            <a:r>
              <a:rPr lang="en-US" dirty="0"/>
              <a:t>Go to “View” &gt; “Slide Master”</a:t>
            </a:r>
          </a:p>
          <a:p>
            <a:pPr lvl="1"/>
            <a:r>
              <a:rPr lang="en-US" dirty="0"/>
              <a:t>Select “Isometric grid” master layout if not already selected</a:t>
            </a:r>
          </a:p>
          <a:p>
            <a:pPr lvl="1"/>
            <a:r>
              <a:rPr lang="en-US" dirty="0"/>
              <a:t>Select “Home” &gt; “Arrange” &gt; “Selection Pane”</a:t>
            </a:r>
          </a:p>
          <a:p>
            <a:pPr lvl="1"/>
            <a:r>
              <a:rPr lang="en-US" dirty="0"/>
              <a:t>Click on the eye icon to hide the “Isometric Grid” layer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9CE37-2C1B-443A-A95F-93440A456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09CB89-79AC-4F6A-BF57-9DE4563A9C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757F2361-3A6B-409E-BA74-7D7B5A6CD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Isometric Grid">
            <a:extLst>
              <a:ext uri="{FF2B5EF4-FFF2-40B4-BE49-F238E27FC236}">
                <a16:creationId xmlns:a16="http://schemas.microsoft.com/office/drawing/2014/main" id="{87A9B1E5-559D-46CB-960F-5A9752E4F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679" b="15822"/>
          <a:stretch/>
        </p:blipFill>
        <p:spPr>
          <a:xfrm>
            <a:off x="0" y="0"/>
            <a:ext cx="10160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6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516238" y="353068"/>
            <a:ext cx="9144000" cy="459824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A full page graphic/photo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240" y="5114732"/>
            <a:ext cx="8869760" cy="182903"/>
          </a:xfrm>
          <a:prstGeom prst="rect">
            <a:avLst/>
          </a:prstGeom>
        </p:spPr>
        <p:txBody>
          <a:bodyPr lIns="0" rIns="0"/>
          <a:lstStyle>
            <a:lvl1pPr algn="r">
              <a:defRPr sz="12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Concise caption for above image/graphic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347EE5-6CAA-4669-AE49-FF0552978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8565D72-96CD-4EEE-9AC1-415B0263F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17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51634"/>
            <a:ext cx="8615766" cy="537365"/>
          </a:xfrm>
          <a:prstGeom prst="rect">
            <a:avLst/>
          </a:prstGeom>
        </p:spPr>
        <p:txBody>
          <a:bodyPr lIns="0" r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16239" y="1346354"/>
            <a:ext cx="4436761" cy="318533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graphic/photo 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207000" y="1340819"/>
            <a:ext cx="4434840" cy="318533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graphic/photo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07001" y="4696061"/>
            <a:ext cx="4444998" cy="44745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 algn="l">
              <a:lnSpc>
                <a:spcPts val="1425"/>
              </a:lnSpc>
              <a:spcBef>
                <a:spcPts val="450"/>
              </a:spcBef>
              <a:buNone/>
              <a:defRPr sz="1100" b="0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 above.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16238" y="4696062"/>
            <a:ext cx="4436762" cy="44745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 algn="l">
              <a:lnSpc>
                <a:spcPts val="1425"/>
              </a:lnSpc>
              <a:spcBef>
                <a:spcPts val="450"/>
              </a:spcBef>
              <a:buNone/>
              <a:defRPr sz="1100" b="0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 above.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18792E-0586-4AD2-AAEF-32334B8317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2CE6665-CA15-475D-A905-97D2B5E97B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4971E55D-DBFA-4F86-B684-FB099858B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264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1183" y="351675"/>
            <a:ext cx="8615766" cy="525071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616960" y="1342664"/>
            <a:ext cx="2926080" cy="318533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graphic/photo 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08000" y="1346354"/>
            <a:ext cx="2926080" cy="318533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graphic/photo 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725920" y="1348568"/>
            <a:ext cx="2926080" cy="318533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graphic/photo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725920" y="4696061"/>
            <a:ext cx="2926080" cy="44745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 algn="l">
              <a:lnSpc>
                <a:spcPts val="1425"/>
              </a:lnSpc>
              <a:spcBef>
                <a:spcPts val="450"/>
              </a:spcBef>
              <a:buNone/>
              <a:defRPr sz="1100" b="0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 above.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16960" y="4696061"/>
            <a:ext cx="2926080" cy="44745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 algn="l">
              <a:lnSpc>
                <a:spcPts val="1425"/>
              </a:lnSpc>
              <a:spcBef>
                <a:spcPts val="450"/>
              </a:spcBef>
              <a:buNone/>
              <a:defRPr sz="1100" b="0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 above.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08400" y="4696062"/>
            <a:ext cx="2926080" cy="44745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 algn="l">
              <a:lnSpc>
                <a:spcPts val="1425"/>
              </a:lnSpc>
              <a:spcBef>
                <a:spcPts val="450"/>
              </a:spcBef>
              <a:buNone/>
              <a:defRPr sz="1100" b="0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 above.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760B97-F72A-483E-9DD3-272EF2349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F64ECD8-9D36-4D42-8C7C-7E945418B1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A0A9BBD-EA61-4A43-9139-2576A3FA3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72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1337532"/>
            <a:ext cx="2100602" cy="18105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2848863" y="1337532"/>
            <a:ext cx="2100603" cy="18105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/>
          </p:nvPr>
        </p:nvSpPr>
        <p:spPr>
          <a:xfrm>
            <a:off x="508004" y="3331921"/>
            <a:ext cx="2100603" cy="18105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6"/>
          </p:nvPr>
        </p:nvSpPr>
        <p:spPr>
          <a:xfrm>
            <a:off x="2848863" y="3331921"/>
            <a:ext cx="2100603" cy="18105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52577"/>
            <a:ext cx="8615766" cy="524170"/>
          </a:xfrm>
          <a:prstGeom prst="rect">
            <a:avLst/>
          </a:prstGeom>
        </p:spPr>
        <p:txBody>
          <a:bodyPr lIns="0" r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210534" y="1333506"/>
            <a:ext cx="4441465" cy="3808453"/>
          </a:xfrm>
          <a:prstGeom prst="rect">
            <a:avLst/>
          </a:prstGeo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80D919-B9D8-4686-B97E-85EBBACDF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25E4D3B-C850-4877-93AD-830A8FA20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64BCA8EF-E5A3-4E79-88C9-E2D0CDB61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1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7" y="351138"/>
            <a:ext cx="4436763" cy="537862"/>
          </a:xfrm>
          <a:prstGeom prst="rect">
            <a:avLst/>
          </a:prstGeom>
        </p:spPr>
        <p:txBody>
          <a:bodyPr lIns="0" rIns="0"/>
          <a:lstStyle>
            <a:lvl1pPr algn="r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94300" y="342900"/>
            <a:ext cx="4457699" cy="5461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ts val="1950"/>
              </a:lnSpc>
              <a:spcBef>
                <a:spcPts val="900"/>
              </a:spcBef>
              <a:buNone/>
              <a:defRPr sz="1500" i="1" baseline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  <a:lvl4pPr marL="1028690" indent="0">
              <a:buNone/>
              <a:defRPr/>
            </a:lvl4pPr>
            <a:lvl5pPr marL="1371587" indent="0">
              <a:buNone/>
              <a:defRPr/>
            </a:lvl5pPr>
          </a:lstStyle>
          <a:p>
            <a:pPr lvl="0"/>
            <a:r>
              <a:rPr lang="en-US" dirty="0"/>
              <a:t>Brief description text for the photo collage below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A6B3AA-0B19-4FAF-B63A-F77314892EA2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D4E837-8696-4A89-BA92-03B0FDC11B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C6457A10-78E2-4F92-9906-AD6091757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F5F476-EC74-404B-9422-3A01B9070E8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3350" y="1343724"/>
            <a:ext cx="2378075" cy="2214563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8311C65D-4EC0-4B70-B058-98EFF8B0B03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32075" y="1343725"/>
            <a:ext cx="2378075" cy="1562918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6D13196-C92D-4C3A-BCA2-ACF0A47A64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30800" y="1343724"/>
            <a:ext cx="2378075" cy="2214563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65CC5FB-1DDC-4321-AB62-FA01AA2F168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9525" y="1343725"/>
            <a:ext cx="2378075" cy="156291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CE31F9AE-3618-4A95-8A23-96BA820D57B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347" y="3661108"/>
            <a:ext cx="2378075" cy="1562918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F92AFF34-1A6E-4E6D-896C-0D1441C92A2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34984" y="3008069"/>
            <a:ext cx="2378075" cy="2214563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6EA0A71-3D29-46DD-AC2F-B9EA3AC5C9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136621" y="3659714"/>
            <a:ext cx="2378075" cy="1562918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632D03A-7AFE-43A4-9563-DD62D4274A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638259" y="3006675"/>
            <a:ext cx="2378075" cy="22145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54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erson blur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774C69-11C7-4095-AABD-C3185BC6C976}"/>
              </a:ext>
            </a:extLst>
          </p:cNvPr>
          <p:cNvSpPr/>
          <p:nvPr userDrawn="1"/>
        </p:nvSpPr>
        <p:spPr>
          <a:xfrm>
            <a:off x="1" y="1344572"/>
            <a:ext cx="2603500" cy="37989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9244"/>
            <a:ext cx="8615766" cy="539755"/>
          </a:xfrm>
          <a:prstGeom prst="rect">
            <a:avLst/>
          </a:prstGeom>
        </p:spPr>
        <p:txBody>
          <a:bodyPr lIns="0" r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One Person Blurb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6238" y="3139818"/>
            <a:ext cx="1970623" cy="3053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1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08001" y="1344572"/>
            <a:ext cx="1974288" cy="1659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11668" y="3522475"/>
            <a:ext cx="1970622" cy="28660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848864" y="1342298"/>
            <a:ext cx="4459984" cy="3809999"/>
          </a:xfrm>
          <a:prstGeom prst="rect">
            <a:avLst/>
          </a:prstGeom>
        </p:spPr>
        <p:txBody>
          <a:bodyPr lIns="0" rIns="0"/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342897" indent="0">
              <a:buFont typeface="Arial" panose="020B0604020202020204" pitchFamily="34" charset="0"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685793" indent="0"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88580" y="1333506"/>
            <a:ext cx="1960879" cy="3809999"/>
          </a:xfrm>
          <a:prstGeom prst="rect">
            <a:avLst/>
          </a:prstGeom>
        </p:spPr>
        <p:txBody>
          <a:bodyPr lIns="0" tIns="0" rIns="0" anchor="ctr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1600" b="1" i="1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896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793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028690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371587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Something you really want to stand out about the person.</a:t>
            </a:r>
          </a:p>
          <a:p>
            <a:pPr lvl="0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17658-BABC-46E9-83CF-6127AC7FE59D}"/>
              </a:ext>
            </a:extLst>
          </p:cNvPr>
          <p:cNvCxnSpPr/>
          <p:nvPr userDrawn="1"/>
        </p:nvCxnSpPr>
        <p:spPr>
          <a:xfrm>
            <a:off x="7530592" y="1344572"/>
            <a:ext cx="0" cy="3798933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A9FA201-24D0-4719-AE3A-9EB89727EDFD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F3E247-FEA3-4596-A758-6EDC8A6B4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6559FE58-F67F-4712-AA26-EBF10FB6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61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person blur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20" y="341624"/>
            <a:ext cx="8615766" cy="547375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Two-Person Blurb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079412" y="1343397"/>
            <a:ext cx="2873593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15620" y="1344572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79413" y="1677418"/>
            <a:ext cx="2873592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515621" y="2846510"/>
            <a:ext cx="4437384" cy="2296995"/>
          </a:xfrm>
          <a:prstGeom prst="rect">
            <a:avLst/>
          </a:prstGeom>
        </p:spPr>
        <p:txBody>
          <a:bodyPr lIns="0"/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342897" indent="0">
              <a:buFont typeface="Arial" panose="020B0604020202020204" pitchFamily="34" charset="0"/>
              <a:buNone/>
              <a:defRPr sz="1125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685793" indent="0"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079413" y="2015246"/>
            <a:ext cx="2873592" cy="6540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050" b="0" baseline="0">
                <a:solidFill>
                  <a:schemeClr val="accent1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Any other brief info. Education, PEs, etc.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783834" y="1333501"/>
            <a:ext cx="2832986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783834" y="1667525"/>
            <a:ext cx="2860545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18"/>
          </p:nvPr>
        </p:nvSpPr>
        <p:spPr>
          <a:xfrm>
            <a:off x="5216802" y="2836612"/>
            <a:ext cx="4427577" cy="2296995"/>
          </a:xfrm>
          <a:prstGeom prst="rect">
            <a:avLst/>
          </a:prstGeom>
        </p:spPr>
        <p:txBody>
          <a:bodyPr lIns="0"/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342897" indent="0">
              <a:buFont typeface="Arial" panose="020B0604020202020204" pitchFamily="34" charset="0"/>
              <a:buNone/>
              <a:defRPr sz="1125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685793" indent="0"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783834" y="2005353"/>
            <a:ext cx="2860545" cy="6540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050" b="0" baseline="0">
                <a:solidFill>
                  <a:schemeClr val="accent1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Any other brief info. Education, PEs, etc.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6FAB4B84-FB88-4DB9-83CB-C0AB6291F7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214622" y="1343302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E78A66-6265-4E17-9A87-99FD62EA41CD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77E6EF-E1D7-4654-B318-31BB6457F8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ABCC59E1-3A96-406B-93FC-201CFD2E7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5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5204460" y="0"/>
            <a:ext cx="4953000" cy="5715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19178" y="2820924"/>
            <a:ext cx="4433821" cy="146304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3150"/>
              </a:lnSpc>
              <a:buNone/>
              <a:defRPr sz="3000" b="1" i="0">
                <a:solidFill>
                  <a:srgbClr val="395173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19179" y="4466844"/>
            <a:ext cx="4433820" cy="66802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1125" b="1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19176" y="1571171"/>
            <a:ext cx="2198624" cy="96335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 dirty="0"/>
              <a:t>Client 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FAE44-D0B0-4AE5-B577-5F75B24AE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1" y="333756"/>
            <a:ext cx="1109164" cy="3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7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0996"/>
            <a:ext cx="8615766" cy="548003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3-Person Blurb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006894" y="1346075"/>
            <a:ext cx="1416799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07581" y="1623632"/>
            <a:ext cx="1424277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515620" y="2863664"/>
            <a:ext cx="2923806" cy="227983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3635033" y="2863664"/>
            <a:ext cx="2926080" cy="227983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25" hasCustomPrompt="1"/>
          </p:nvPr>
        </p:nvSpPr>
        <p:spPr>
          <a:xfrm>
            <a:off x="6741313" y="2872629"/>
            <a:ext cx="2926080" cy="227983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D4B9E171-4B85-4231-9389-0F50B1C351F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14062" y="1344572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19D6957-95D1-4095-8ACC-3B6D07783A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25720" y="1342623"/>
            <a:ext cx="1419985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CB58FF43-6F33-40CB-853E-EE1BEC16F7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25722" y="1620180"/>
            <a:ext cx="1427480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4E34E4E6-A411-4906-95FA-7D6CD374D6E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639820" y="1341120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B66476-0858-4674-BDA9-75C9141938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27213" y="1335003"/>
            <a:ext cx="1419985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47AEB87-45B9-47BE-8313-FDC1D34304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27215" y="1612560"/>
            <a:ext cx="1427480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BA49A093-BEFE-4921-A7A8-1472938003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41313" y="1333500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8A8D96-9B68-4A7D-AE7F-EB5775ECFB4A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8BD245-1A32-40EB-B60C-82A043DA7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61282A0B-BD3C-43E8-A40C-51B549EDD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38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er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9234"/>
            <a:ext cx="8615766" cy="528931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4-Person Blurb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747407"/>
            <a:ext cx="2104136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024964"/>
            <a:ext cx="2098896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508000" y="3571562"/>
            <a:ext cx="2098896" cy="157195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2848864" y="3571562"/>
            <a:ext cx="2098897" cy="157195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21" hasCustomPrompt="1"/>
          </p:nvPr>
        </p:nvSpPr>
        <p:spPr>
          <a:xfrm>
            <a:off x="5209952" y="3571562"/>
            <a:ext cx="2098897" cy="157195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25" hasCustomPrompt="1"/>
          </p:nvPr>
        </p:nvSpPr>
        <p:spPr>
          <a:xfrm>
            <a:off x="7530592" y="3580527"/>
            <a:ext cx="2121408" cy="157195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D4B9E171-4B85-4231-9389-0F50B1C351F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08000" y="1344572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19D6957-95D1-4095-8ACC-3B6D07783A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48864" y="2743955"/>
            <a:ext cx="2104136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CB58FF43-6F33-40CB-853E-EE1BEC16F7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48864" y="3021512"/>
            <a:ext cx="2104136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4E34E4E6-A411-4906-95FA-7D6CD374D6E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2848864" y="1341120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2AE9255A-9E46-4AB8-AC41-DC36C0187E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9953" y="2747407"/>
            <a:ext cx="2098896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D80EA65-30AE-491B-8BCD-6A226A9779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09953" y="3024964"/>
            <a:ext cx="2098896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8FF39B98-AC9E-4BB5-BA1D-CD187509D01F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5209953" y="1344572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B66476-0858-4674-BDA9-75C9141938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30592" y="2736335"/>
            <a:ext cx="2121408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47AEB87-45B9-47BE-8313-FDC1D34304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30592" y="3013892"/>
            <a:ext cx="2121408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BA49A093-BEFE-4921-A7A8-1472938003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7530592" y="1333500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EF60DB-760E-4602-B68E-EB1DBE77A7C6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FC25339-0CAB-43F8-8CAA-C487442CFB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679BDF5C-4FC3-48ED-BD9A-2818CD7C0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247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3544"/>
            <a:ext cx="8615766" cy="545455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0376" y="1340709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457585" y="1335422"/>
            <a:ext cx="3491041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21791" y="2610284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9004" y="2610284"/>
            <a:ext cx="3478757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1791" y="3885156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468998" y="3885163"/>
            <a:ext cx="3491041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214621" y="1340709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161830" y="1335422"/>
            <a:ext cx="3500592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226036" y="2615573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173242" y="2610284"/>
            <a:ext cx="3478757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5226036" y="3885156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173249" y="3885163"/>
            <a:ext cx="3488274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AD1505-9F48-4CFE-94E6-6A6134CAB5DB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9AA075C-7841-4965-A4B5-E0F6C2A142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EC8EA47F-D64B-4606-A3F2-2A218058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55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3544"/>
            <a:ext cx="8615766" cy="545455"/>
          </a:xfrm>
          <a:prstGeom prst="rect">
            <a:avLst/>
          </a:prstGeom>
        </p:spPr>
        <p:txBody>
          <a:bodyPr lIns="0" r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05737" y="1340709"/>
            <a:ext cx="762000" cy="79332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75456" y="1335422"/>
            <a:ext cx="4224270" cy="79861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17152" y="2306081"/>
            <a:ext cx="762000" cy="79332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075455" y="2306081"/>
            <a:ext cx="4235681" cy="79861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Or lettered points with short description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17152" y="3277730"/>
            <a:ext cx="762000" cy="79332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075456" y="3277737"/>
            <a:ext cx="4224270" cy="79861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Can add other, simple graphical elements to this layout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F34546B-C39C-40FA-8C84-456777F7B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17158" y="4243098"/>
            <a:ext cx="762000" cy="79332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ADC82E1B-E6DF-4C47-9C2C-05BFCB46DD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456" y="4243105"/>
            <a:ext cx="4224270" cy="79861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Like thin rule line dividers or simple icons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37E8E-C200-4C92-8E10-B3FA2FE98E29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CD1145-FF7D-4F57-AFC0-FCEAEAA80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2E3DF28C-CEDD-4CC0-9C3F-F3E4EF191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878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4145"/>
            <a:ext cx="8615766" cy="532601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3901282"/>
            <a:ext cx="10160000" cy="1813718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2251832" y="3331766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D4FC19-02E6-419E-BB78-EF6C39AA9F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0455A63-358B-463E-99CA-F348030116BC}"/>
              </a:ext>
            </a:extLst>
          </p:cNvPr>
          <p:cNvSpPr/>
          <p:nvPr userDrawn="1"/>
        </p:nvSpPr>
        <p:spPr>
          <a:xfrm>
            <a:off x="4540453" y="3335418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250AEB6D-4AC3-48CF-9876-9FBEB034D57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21476" y="3318867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A07354-F56D-4B91-9A3F-FF7EBC9979BF}"/>
              </a:ext>
            </a:extLst>
          </p:cNvPr>
          <p:cNvSpPr/>
          <p:nvPr userDrawn="1"/>
        </p:nvSpPr>
        <p:spPr>
          <a:xfrm>
            <a:off x="6825061" y="3335418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AD73112D-057C-4111-9720-5056C5A1A3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806084" y="3318867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7D5FC13-2F11-460C-B8CE-166BB869FF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C342C7B4-A022-416F-A3C5-88DF6F2C8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6FD43-F14B-475D-8B42-05D1E47687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175" y="1333500"/>
            <a:ext cx="9137650" cy="1841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583294E0-CE9E-4ACC-ACFF-56B8FB01A1F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223345" y="3311877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41145809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341404"/>
            <a:ext cx="8615766" cy="526875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3901282"/>
            <a:ext cx="10160000" cy="1813718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6DBC64-8482-4611-9BC7-24CD4915B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847B4D-D69C-469C-AF4F-E49A4551E0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4D89107A-C884-4B70-8FEF-AD66F99C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F83A5-EEDA-4B4B-8D6E-D0B524680939}"/>
              </a:ext>
            </a:extLst>
          </p:cNvPr>
          <p:cNvSpPr/>
          <p:nvPr userDrawn="1"/>
        </p:nvSpPr>
        <p:spPr>
          <a:xfrm>
            <a:off x="1113097" y="3324102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F23A01DC-10F3-4198-A41B-33674B2E29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89248" y="3307551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368EFB-BDAB-47DE-85EB-636F8A992194}"/>
              </a:ext>
            </a:extLst>
          </p:cNvPr>
          <p:cNvSpPr/>
          <p:nvPr userDrawn="1"/>
        </p:nvSpPr>
        <p:spPr>
          <a:xfrm>
            <a:off x="3401718" y="3327754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2CBD2810-90DF-42F8-8BBD-6873DD3BD2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87602" y="3311203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8EB654-1E48-4B32-9C59-C743EC1EA99E}"/>
              </a:ext>
            </a:extLst>
          </p:cNvPr>
          <p:cNvSpPr/>
          <p:nvPr userDrawn="1"/>
        </p:nvSpPr>
        <p:spPr>
          <a:xfrm>
            <a:off x="5686326" y="3327754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Content Placeholder 13">
            <a:extLst>
              <a:ext uri="{FF2B5EF4-FFF2-40B4-BE49-F238E27FC236}">
                <a16:creationId xmlns:a16="http://schemas.microsoft.com/office/drawing/2014/main" id="{50E451BB-9342-4963-A476-EC7F097BA78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677074" y="3311203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2513F8-7029-400C-9C77-5808D0B38D83}"/>
              </a:ext>
            </a:extLst>
          </p:cNvPr>
          <p:cNvSpPr/>
          <p:nvPr userDrawn="1"/>
        </p:nvSpPr>
        <p:spPr>
          <a:xfrm>
            <a:off x="7936123" y="3331251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Content Placeholder 13">
            <a:extLst>
              <a:ext uri="{FF2B5EF4-FFF2-40B4-BE49-F238E27FC236}">
                <a16:creationId xmlns:a16="http://schemas.microsoft.com/office/drawing/2014/main" id="{12EA549B-E3FB-4BCD-B42F-576DBB0EB8F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7937500" y="3314700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F18350-BE0B-491E-BF76-5C2EBAB557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1175" y="1333500"/>
            <a:ext cx="9137650" cy="1841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9121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3545"/>
            <a:ext cx="8615766" cy="533202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2792" y="2496005"/>
            <a:ext cx="2095855" cy="18512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950"/>
              </a:lnSpc>
              <a:buNone/>
              <a:defRPr sz="1400" b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Icon Title/Name</a:t>
            </a:r>
            <a:br>
              <a:rPr lang="en-US" dirty="0"/>
            </a:br>
            <a:r>
              <a:rPr lang="en-US" dirty="0"/>
              <a:t>If you are synced up: Go to insert – image – and navigate to the </a:t>
            </a:r>
            <a:r>
              <a:rPr lang="en-US" dirty="0" err="1"/>
              <a:t>Sharepoint</a:t>
            </a:r>
            <a:r>
              <a:rPr lang="en-US" dirty="0"/>
              <a:t> folder for Hazen icons.</a:t>
            </a:r>
          </a:p>
        </p:txBody>
      </p:sp>
      <p:sp>
        <p:nvSpPr>
          <p:cNvPr id="26" name="Content Placeholder 13">
            <a:extLst>
              <a:ext uri="{FF2B5EF4-FFF2-40B4-BE49-F238E27FC236}">
                <a16:creationId xmlns:a16="http://schemas.microsoft.com/office/drawing/2014/main" id="{A607DB00-A348-4E1C-89FA-4611858AA19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08000" y="1506478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30" name="Content Placeholder 13">
            <a:extLst>
              <a:ext uri="{FF2B5EF4-FFF2-40B4-BE49-F238E27FC236}">
                <a16:creationId xmlns:a16="http://schemas.microsoft.com/office/drawing/2014/main" id="{CE3237F1-6035-4E99-9FA6-6ADE987C714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2851821" y="1506478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4D3FB197-035E-42DB-B10E-77A6241C637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184237" y="1506478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34" name="Content Placeholder 13">
            <a:extLst>
              <a:ext uri="{FF2B5EF4-FFF2-40B4-BE49-F238E27FC236}">
                <a16:creationId xmlns:a16="http://schemas.microsoft.com/office/drawing/2014/main" id="{F8639C70-69DD-4EE9-B15B-754C47BBA75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543370" y="1506478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0F22559-79C6-4539-9CF4-B4B8F0E2B2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DE185A-D3AA-4E87-9C12-EFA237084446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8EE72D-7694-4BDC-BC45-2EB83C9C6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8D0A3C03-EDF9-41BB-8236-ECA328B7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84C6A40-6470-4257-B2DC-2C71A95C61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51870" y="2496005"/>
            <a:ext cx="2095855" cy="18512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950"/>
              </a:lnSpc>
              <a:buNone/>
              <a:defRPr sz="1400" b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Icon Title/Name</a:t>
            </a:r>
            <a:br>
              <a:rPr lang="en-US" dirty="0"/>
            </a:br>
            <a:r>
              <a:rPr lang="en-US" dirty="0"/>
              <a:t>If you are synced up: Go to insert – image – and navigate to the </a:t>
            </a:r>
            <a:r>
              <a:rPr lang="en-US" dirty="0" err="1"/>
              <a:t>Sharepoint</a:t>
            </a:r>
            <a:r>
              <a:rPr lang="en-US" dirty="0"/>
              <a:t> folder for Hazen icons.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6D3C954B-24E8-44B3-8C34-6A258A410C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13159" y="2496005"/>
            <a:ext cx="2095855" cy="18512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950"/>
              </a:lnSpc>
              <a:buNone/>
              <a:defRPr sz="1400" b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Icon Title/Name</a:t>
            </a:r>
            <a:br>
              <a:rPr lang="en-US" dirty="0"/>
            </a:br>
            <a:r>
              <a:rPr lang="en-US" dirty="0"/>
              <a:t>If you are synced up: Go to insert – image – and navigate to the </a:t>
            </a:r>
            <a:r>
              <a:rPr lang="en-US" dirty="0" err="1"/>
              <a:t>Sharepoint</a:t>
            </a:r>
            <a:r>
              <a:rPr lang="en-US" dirty="0"/>
              <a:t> folder for Hazen icons.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1A91D0C-BAAB-417B-AF60-B3F593E9C50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52237" y="2496005"/>
            <a:ext cx="2095855" cy="18512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950"/>
              </a:lnSpc>
              <a:buNone/>
              <a:defRPr sz="1400" b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Icon Title/Name</a:t>
            </a:r>
            <a:br>
              <a:rPr lang="en-US" dirty="0"/>
            </a:br>
            <a:r>
              <a:rPr lang="en-US" dirty="0"/>
              <a:t>If you are synced up: Go to insert – image – and navigate to the </a:t>
            </a:r>
            <a:r>
              <a:rPr lang="en-US" dirty="0" err="1"/>
              <a:t>Sharepoint</a:t>
            </a:r>
            <a:r>
              <a:rPr lang="en-US" dirty="0"/>
              <a:t> folder for Hazen icons.</a:t>
            </a:r>
          </a:p>
        </p:txBody>
      </p:sp>
    </p:spTree>
    <p:extLst>
      <p:ext uri="{BB962C8B-B14F-4D97-AF65-F5344CB8AC3E}">
        <p14:creationId xmlns:p14="http://schemas.microsoft.com/office/powerpoint/2010/main" val="24330521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240" y="120268"/>
            <a:ext cx="8869760" cy="222632"/>
          </a:xfrm>
          <a:prstGeom prst="rect">
            <a:avLst/>
          </a:prstGeom>
        </p:spPr>
        <p:txBody>
          <a:bodyPr lIns="0" rIns="0"/>
          <a:lstStyle>
            <a:lvl1pPr algn="r">
              <a:defRPr sz="9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Optional Header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37450" y="5429250"/>
            <a:ext cx="211455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8" y="5436690"/>
            <a:ext cx="703066" cy="210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854A5-1AA6-4C26-9888-D9CBA63BFD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67241"/>
            <a:ext cx="653075" cy="20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389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- blue">
    <p:bg>
      <p:bgPr>
        <a:solidFill>
          <a:srgbClr val="395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1033145"/>
            <a:ext cx="9144000" cy="8207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ts val="6375"/>
              </a:lnSpc>
              <a:defRPr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Transition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736313"/>
            <a:ext cx="6406444" cy="2423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575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subtitle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175500" y="5325445"/>
            <a:ext cx="24765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AD12B3-FC10-47EB-BF76-4E9037C071EC}"/>
              </a:ext>
            </a:extLst>
          </p:cNvPr>
          <p:cNvSpPr/>
          <p:nvPr userDrawn="1"/>
        </p:nvSpPr>
        <p:spPr>
          <a:xfrm>
            <a:off x="0" y="0"/>
            <a:ext cx="10154709" cy="4083803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5212289" y="889000"/>
            <a:ext cx="4942420" cy="42545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10032" y="894539"/>
            <a:ext cx="4446473" cy="204238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lnSpc>
                <a:spcPts val="3150"/>
              </a:lnSpc>
              <a:buNone/>
              <a:defRPr sz="3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10032" y="3128647"/>
            <a:ext cx="4446473" cy="3817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1125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10032" y="4223287"/>
            <a:ext cx="2201800" cy="657521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>
              <a:buNone/>
              <a:defRPr sz="18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 dirty="0"/>
              <a:t>Client logo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65F6E98-04DB-42C0-9B2D-CCB8BB8592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032" y="333756"/>
            <a:ext cx="1109164" cy="3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EE9FA-0C1B-4622-B727-08E7EE83CB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032" y="4951413"/>
            <a:ext cx="4451760" cy="192087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100"/>
            </a:lvl1pPr>
          </a:lstStyle>
          <a:p>
            <a:r>
              <a:rPr lang="en-US" b="0" dirty="0">
                <a:solidFill>
                  <a:schemeClr val="accent6"/>
                </a:solidFill>
              </a:rPr>
              <a:t>Client Name Here</a:t>
            </a:r>
          </a:p>
        </p:txBody>
      </p:sp>
    </p:spTree>
    <p:extLst>
      <p:ext uri="{BB962C8B-B14F-4D97-AF65-F5344CB8AC3E}">
        <p14:creationId xmlns:p14="http://schemas.microsoft.com/office/powerpoint/2010/main" val="104893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full page photo and add transparent blue screen over image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08000" y="3792445"/>
            <a:ext cx="6660444" cy="51296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3600"/>
              </a:lnSpc>
              <a:buNone/>
              <a:defRPr sz="2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4642622"/>
            <a:ext cx="6660444" cy="1923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1125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CAA7CA7-31E7-439B-898F-FA9A2B245D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938" y="1878358"/>
            <a:ext cx="2516501" cy="7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16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blue">
    <p:bg>
      <p:bgPr>
        <a:solidFill>
          <a:srgbClr val="395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1033145"/>
            <a:ext cx="9144000" cy="8207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ts val="6375"/>
              </a:lnSpc>
              <a:defRPr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Transition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736313"/>
            <a:ext cx="6406444" cy="2423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575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subtitle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175500" y="5325445"/>
            <a:ext cx="24765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7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tan">
    <p:bg>
      <p:bgPr>
        <a:solidFill>
          <a:srgbClr val="E1E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994839"/>
            <a:ext cx="9144000" cy="1423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lnSpc>
                <a:spcPts val="6375"/>
              </a:lnSpc>
              <a:defRPr sz="5400">
                <a:solidFill>
                  <a:srgbClr val="39517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Transition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747772"/>
            <a:ext cx="6660444" cy="2693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1575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subtitle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175500" y="5325445"/>
            <a:ext cx="24765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8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blu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full page photo and add transparent blue screen over image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08000" y="1028701"/>
            <a:ext cx="9144000" cy="12070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6375"/>
              </a:lnSpc>
              <a:spcBef>
                <a:spcPts val="0"/>
              </a:spcBef>
              <a:buNone/>
              <a:defRPr sz="5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08000" y="2784348"/>
            <a:ext cx="6660444" cy="2423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1575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175500" y="5325445"/>
            <a:ext cx="24765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2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08000" y="1040763"/>
            <a:ext cx="4445001" cy="18167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6375"/>
              </a:lnSpc>
              <a:spcBef>
                <a:spcPts val="0"/>
              </a:spcBef>
              <a:buNone/>
              <a:defRPr sz="5400" b="0" i="0">
                <a:solidFill>
                  <a:schemeClr val="accent1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3099742"/>
            <a:ext cx="4445001" cy="2423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1575" b="1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Could be used for a conclusion slide too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175500" y="5325445"/>
            <a:ext cx="228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3AA75-D508-4539-8E4A-D7A5C11FFFA3}"/>
              </a:ext>
            </a:extLst>
          </p:cNvPr>
          <p:cNvSpPr/>
          <p:nvPr userDrawn="1"/>
        </p:nvSpPr>
        <p:spPr>
          <a:xfrm>
            <a:off x="5207000" y="0"/>
            <a:ext cx="4947709" cy="571500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D38CDEE-A167-48C5-828E-037EF5C0D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1315" y="2434525"/>
            <a:ext cx="1752753" cy="54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EF22A8A-5870-4E0A-A4C3-4B083D759964}"/>
              </a:ext>
            </a:extLst>
          </p:cNvPr>
          <p:cNvSpPr txBox="1">
            <a:spLocks/>
          </p:cNvSpPr>
          <p:nvPr userDrawn="1"/>
        </p:nvSpPr>
        <p:spPr>
          <a:xfrm>
            <a:off x="7175500" y="5325445"/>
            <a:ext cx="24765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 defTabSz="356616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+mn-cs"/>
              </a:defRPr>
            </a:lvl1pPr>
            <a:lvl2pPr marL="356616" algn="l" defTabSz="356616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713232" algn="l" defTabSz="356616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069848" algn="l" defTabSz="356616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426464" algn="l" defTabSz="356616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1783080" algn="l" defTabSz="713232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139696" algn="l" defTabSz="713232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2496312" algn="l" defTabSz="713232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2852928" algn="l" defTabSz="713232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4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366000" y="5297488"/>
            <a:ext cx="22860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15449-39D6-49A1-BA16-4013DE4DA8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847" r:id="rId3"/>
    <p:sldLayoutId id="2147483861" r:id="rId4"/>
    <p:sldLayoutId id="2147483797" r:id="rId5"/>
  </p:sldLayoutIdLst>
  <p:hf sldNum="0" hdr="0" ftr="0" dt="0"/>
  <p:txStyles>
    <p:titleStyle>
      <a:lvl1pPr algn="ctr" defTabSz="342896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342896"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685793"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028690"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371587"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257172" indent="-257172" algn="l" defTabSz="3428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57207" indent="-214311" algn="l" defTabSz="3428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41" indent="-171448" algn="l" defTabSz="3428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38" indent="-171448" algn="l" defTabSz="3428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35" indent="-171448" algn="l" defTabSz="3428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3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7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 userDrawn="1">
          <p15:clr>
            <a:srgbClr val="A4A3A4"/>
          </p15:clr>
        </p15:guide>
        <p15:guide id="2" pos="608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7" pos="3120" userDrawn="1">
          <p15:clr>
            <a:srgbClr val="A4A3A4"/>
          </p15:clr>
        </p15:guide>
        <p15:guide id="8" pos="3280" userDrawn="1">
          <p15:clr>
            <a:srgbClr val="A4A3A4"/>
          </p15:clr>
        </p15:guide>
        <p15:guide id="11" orient="horz" pos="5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352792" y="5297488"/>
            <a:ext cx="2286000" cy="3032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0AE92-9DC9-4AA5-A163-9FC0FFFA5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6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60" r:id="rId4"/>
  </p:sldLayoutIdLst>
  <p:hf sldNum="0" hdr="0" ftr="0" dt="0"/>
  <p:txStyles>
    <p:titleStyle>
      <a:lvl1pPr algn="ctr" defTabSz="342896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342896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685793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028690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371587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257172" indent="-257172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57207" indent="-214311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41" indent="-171448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38" indent="-171448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35" indent="-171448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3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7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 userDrawn="1">
          <p15:clr>
            <a:srgbClr val="A4A3A4"/>
          </p15:clr>
        </p15:guide>
        <p15:guide id="2" pos="6080" userDrawn="1">
          <p15:clr>
            <a:srgbClr val="A4A3A4"/>
          </p15:clr>
        </p15:guide>
        <p15:guide id="3" orient="horz" pos="360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7" pos="3120" userDrawn="1">
          <p15:clr>
            <a:srgbClr val="A4A3A4"/>
          </p15:clr>
        </p15:guide>
        <p15:guide id="8" pos="3280" userDrawn="1">
          <p15:clr>
            <a:srgbClr val="A4A3A4"/>
          </p15:clr>
        </p15:guide>
        <p15:guide id="11" orient="horz" pos="640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516238" y="351366"/>
            <a:ext cx="9135762" cy="53763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Concise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366000" y="5490972"/>
            <a:ext cx="2286000" cy="1714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4D606-6BF4-4CC8-A3B4-2885CAA3BF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F62E3F0-9434-4A6D-A494-F3204532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238" y="1499999"/>
            <a:ext cx="9135762" cy="301000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Don’t exceed 3 levels</a:t>
            </a:r>
          </a:p>
        </p:txBody>
      </p:sp>
    </p:spTree>
    <p:extLst>
      <p:ext uri="{BB962C8B-B14F-4D97-AF65-F5344CB8AC3E}">
        <p14:creationId xmlns:p14="http://schemas.microsoft.com/office/powerpoint/2010/main" val="121150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35" r:id="rId2"/>
    <p:sldLayoutId id="2147483819" r:id="rId3"/>
    <p:sldLayoutId id="2147483816" r:id="rId4"/>
    <p:sldLayoutId id="2147483818" r:id="rId5"/>
    <p:sldLayoutId id="2147483848" r:id="rId6"/>
    <p:sldLayoutId id="2147483857" r:id="rId7"/>
    <p:sldLayoutId id="2147483817" r:id="rId8"/>
    <p:sldLayoutId id="2147483856" r:id="rId9"/>
    <p:sldLayoutId id="2147483846" r:id="rId10"/>
    <p:sldLayoutId id="2147483821" r:id="rId11"/>
    <p:sldLayoutId id="2147483849" r:id="rId12"/>
    <p:sldLayoutId id="2147483852" r:id="rId13"/>
    <p:sldLayoutId id="2147483837" r:id="rId14"/>
    <p:sldLayoutId id="2147483838" r:id="rId15"/>
    <p:sldLayoutId id="2147483841" r:id="rId16"/>
    <p:sldLayoutId id="2147483842" r:id="rId17"/>
    <p:sldLayoutId id="2147483862" r:id="rId18"/>
    <p:sldLayoutId id="2147483844" r:id="rId19"/>
    <p:sldLayoutId id="2147483850" r:id="rId20"/>
    <p:sldLayoutId id="2147483845" r:id="rId21"/>
    <p:sldLayoutId id="2147483853" r:id="rId22"/>
    <p:sldLayoutId id="2147483843" r:id="rId23"/>
    <p:sldLayoutId id="2147483858" r:id="rId24"/>
    <p:sldLayoutId id="2147483833" r:id="rId25"/>
    <p:sldLayoutId id="2147483832" r:id="rId26"/>
    <p:sldLayoutId id="2147483859" r:id="rId27"/>
    <p:sldLayoutId id="2147483851" r:id="rId28"/>
    <p:sldLayoutId id="2147483863" r:id="rId29"/>
  </p:sldLayoutIdLst>
  <p:hf sldNum="0" hdr="0" ftr="0" dt="0"/>
  <p:txStyles>
    <p:titleStyle>
      <a:lvl1pPr algn="l" defTabSz="342896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395173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342896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685793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028690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371587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173736" marR="0" indent="-173736" algn="l" defTabSz="685793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000000">
            <a:lumMod val="75000"/>
            <a:lumOff val="25000"/>
          </a:srgbClr>
        </a:buClr>
        <a:buSzPct val="105000"/>
        <a:buFont typeface="Arial" panose="020B0604020202020204" pitchFamily="34" charset="0"/>
        <a:buChar char="•"/>
        <a:tabLst/>
        <a:defRPr sz="1600" b="0" kern="1200">
          <a:solidFill>
            <a:schemeClr val="tx1">
              <a:lumMod val="75000"/>
              <a:lumOff val="25000"/>
            </a:schemeClr>
          </a:solidFill>
          <a:latin typeface="+mn-lt"/>
          <a:ea typeface="MS PGothic" panose="020B0600070205080204" pitchFamily="34" charset="-128"/>
          <a:cs typeface="+mn-cs"/>
        </a:defRPr>
      </a:lvl1pPr>
      <a:lvl2pPr marL="354330" marR="0" indent="-171450" algn="l" defTabSz="685793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>
            <a:lumMod val="75000"/>
            <a:lumOff val="25000"/>
          </a:srgbClr>
        </a:buClr>
        <a:buSzPct val="105000"/>
        <a:buFont typeface="Arial" panose="020B0604020202020204" pitchFamily="34" charset="0"/>
        <a:buChar char="•"/>
        <a:tabLst/>
        <a:defRPr sz="1200" b="1" kern="1200">
          <a:solidFill>
            <a:schemeClr val="accent6"/>
          </a:solidFill>
          <a:latin typeface="+mn-lt"/>
          <a:ea typeface="MS PGothic" panose="020B0600070205080204" pitchFamily="34" charset="-128"/>
          <a:cs typeface="+mn-cs"/>
        </a:defRPr>
      </a:lvl2pPr>
      <a:lvl3pPr marL="537210" marR="0" indent="-171450" algn="l" defTabSz="685793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>
            <a:lumMod val="75000"/>
            <a:lumOff val="25000"/>
          </a:srgbClr>
        </a:buClr>
        <a:buSzPct val="105000"/>
        <a:buFont typeface="Arial" panose="020B0604020202020204" pitchFamily="34" charset="0"/>
        <a:buChar char="•"/>
        <a:tabLst/>
        <a:defRPr sz="1100" b="0" i="1" kern="1200">
          <a:solidFill>
            <a:schemeClr val="accent6"/>
          </a:solidFill>
          <a:latin typeface="+mn-lt"/>
          <a:ea typeface="MS PGothic" panose="020B0600070205080204" pitchFamily="34" charset="-128"/>
          <a:cs typeface="+mn-cs"/>
        </a:defRPr>
      </a:lvl3pPr>
      <a:lvl4pPr marL="1200138" indent="-171448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35" indent="-171448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3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7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080" userDrawn="1">
          <p15:clr>
            <a:srgbClr val="A4A3A4"/>
          </p15:clr>
        </p15:guide>
        <p15:guide id="3" orient="horz" pos="216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pos="1640" userDrawn="1">
          <p15:clr>
            <a:srgbClr val="A4A3A4"/>
          </p15:clr>
        </p15:guide>
        <p15:guide id="6" pos="4748" userDrawn="1">
          <p15:clr>
            <a:srgbClr val="A4A3A4"/>
          </p15:clr>
        </p15:guide>
        <p15:guide id="7" pos="3120" userDrawn="1">
          <p15:clr>
            <a:srgbClr val="A4A3A4"/>
          </p15:clr>
        </p15:guide>
        <p15:guide id="8" pos="3272" userDrawn="1">
          <p15:clr>
            <a:srgbClr val="A4A3A4"/>
          </p15:clr>
        </p15:guide>
        <p15:guide id="10" pos="4604" userDrawn="1">
          <p15:clr>
            <a:srgbClr val="A4A3A4"/>
          </p15:clr>
        </p15:guide>
        <p15:guide id="11" orient="horz" pos="560" userDrawn="1">
          <p15:clr>
            <a:srgbClr val="A4A3A4"/>
          </p15:clr>
        </p15:guide>
        <p15:guide id="0" orient="horz" pos="3420" userDrawn="1">
          <p15:clr>
            <a:srgbClr val="A4A3A4"/>
          </p15:clr>
        </p15:guide>
        <p15:guide id="12" orient="horz" pos="940" userDrawn="1">
          <p15:clr>
            <a:srgbClr val="A4A3A4"/>
          </p15:clr>
        </p15:guide>
        <p15:guide id="13" orient="horz" pos="840" userDrawn="1">
          <p15:clr>
            <a:srgbClr val="A4A3A4"/>
          </p15:clr>
        </p15:guide>
        <p15:guide id="16" pos="320" userDrawn="1">
          <p15:clr>
            <a:srgbClr val="A4A3A4"/>
          </p15:clr>
        </p15:guide>
        <p15:guide id="17" pos="179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comments" Target="../comments/comment2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8E52921B-67D9-46B9-8C2E-C5334897F70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02721" y="3992546"/>
            <a:ext cx="6665723" cy="888051"/>
          </a:xfrm>
        </p:spPr>
        <p:txBody>
          <a:bodyPr/>
          <a:lstStyle/>
          <a:p>
            <a:r>
              <a:rPr lang="en-US" dirty="0"/>
              <a:t>Loxahatchee Deep Bed Filter Performance Evaluation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C053B23-06BB-453D-8976-12EDBE82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picture containing grass, outdoor, building&#10;&#10;Description automatically generated">
            <a:extLst>
              <a:ext uri="{FF2B5EF4-FFF2-40B4-BE49-F238E27FC236}">
                <a16:creationId xmlns:a16="http://schemas.microsoft.com/office/drawing/2014/main" id="{31B32469-6379-4ABA-BD91-EF43E9640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7" t="14320" b="17716"/>
          <a:stretch/>
        </p:blipFill>
        <p:spPr>
          <a:xfrm>
            <a:off x="502721" y="934764"/>
            <a:ext cx="6166625" cy="285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Upgrading to DBF Increased TSS Removal by Over 7.5%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89DDD7-E056-4856-ABF8-148043DB6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440" y="1516657"/>
            <a:ext cx="3553460" cy="257148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Based on a Two Sample </a:t>
            </a:r>
            <a:r>
              <a:rPr lang="en-US" sz="1800" i="1" dirty="0"/>
              <a:t>t</a:t>
            </a:r>
            <a:r>
              <a:rPr lang="en-US" sz="1800" dirty="0"/>
              <a:t>-Test, estimated TSS removal is</a:t>
            </a:r>
            <a:r>
              <a:rPr lang="en-US" sz="1800" i="1" dirty="0"/>
              <a:t> significantly </a:t>
            </a:r>
            <a:r>
              <a:rPr lang="en-US" sz="1800" dirty="0"/>
              <a:t>different after DBF comes online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p-value (TSS): </a:t>
            </a:r>
            <a:r>
              <a:rPr lang="en-US" sz="1800" b="1" dirty="0"/>
              <a:t>4.4 x 10</a:t>
            </a:r>
            <a:r>
              <a:rPr lang="en-US" sz="1800" b="1" baseline="30000" dirty="0"/>
              <a:t>-198 </a:t>
            </a:r>
            <a:endParaRPr lang="en-US" sz="1800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where p-value &lt; 0.05 is significant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1260475" y="1288057"/>
            <a:ext cx="2772682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4033157" y="1288057"/>
            <a:ext cx="915082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2B98DD-A15A-43CD-9149-144C824D8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0" r="13339" b="1"/>
          <a:stretch/>
        </p:blipFill>
        <p:spPr>
          <a:xfrm>
            <a:off x="458697" y="1531143"/>
            <a:ext cx="4489542" cy="3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4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Average Effluent TSS Dropped Over 40% with DBF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59BC91-374F-4BC0-BDE9-FA935F1C0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53"/>
          <a:stretch/>
        </p:blipFill>
        <p:spPr>
          <a:xfrm>
            <a:off x="396550" y="1461124"/>
            <a:ext cx="4519847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795338" y="1264614"/>
            <a:ext cx="3035143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3830481" y="1264614"/>
            <a:ext cx="1071017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3986EB-017B-48C9-8EC1-B747161BD5D9}"/>
              </a:ext>
            </a:extLst>
          </p:cNvPr>
          <p:cNvCxnSpPr/>
          <p:nvPr/>
        </p:nvCxnSpPr>
        <p:spPr>
          <a:xfrm>
            <a:off x="5181600" y="1493214"/>
            <a:ext cx="0" cy="31359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92D87A-24AD-44AE-8764-5FDBF1CE8E96}"/>
              </a:ext>
            </a:extLst>
          </p:cNvPr>
          <p:cNvSpPr txBox="1"/>
          <p:nvPr/>
        </p:nvSpPr>
        <p:spPr>
          <a:xfrm>
            <a:off x="5362575" y="438292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Better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34C4B-E9B7-4D7D-A42F-AE1F3E5B5BD8}"/>
              </a:ext>
            </a:extLst>
          </p:cNvPr>
          <p:cNvSpPr txBox="1"/>
          <p:nvPr/>
        </p:nvSpPr>
        <p:spPr>
          <a:xfrm>
            <a:off x="5315185" y="1401655"/>
            <a:ext cx="84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Worse</a:t>
            </a:r>
          </a:p>
        </p:txBody>
      </p:sp>
    </p:spTree>
    <p:extLst>
      <p:ext uri="{BB962C8B-B14F-4D97-AF65-F5344CB8AC3E}">
        <p14:creationId xmlns:p14="http://schemas.microsoft.com/office/powerpoint/2010/main" val="96678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Average Effluent Turbidity Dropped Nearly 25% with DBF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59BC91-374F-4BC0-BDE9-FA935F1C0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53"/>
          <a:stretch/>
        </p:blipFill>
        <p:spPr>
          <a:xfrm>
            <a:off x="396550" y="1461124"/>
            <a:ext cx="4519847" cy="3657600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D55ABBA-0B15-4F8C-95C9-3177F5C822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53"/>
          <a:stretch/>
        </p:blipFill>
        <p:spPr>
          <a:xfrm>
            <a:off x="5132152" y="1461124"/>
            <a:ext cx="4519847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795338" y="1264614"/>
            <a:ext cx="3035143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3830481" y="1264614"/>
            <a:ext cx="1071017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FB457C-DFE5-4D8E-924B-604A491EEF2A}"/>
              </a:ext>
            </a:extLst>
          </p:cNvPr>
          <p:cNvSpPr/>
          <p:nvPr/>
        </p:nvSpPr>
        <p:spPr>
          <a:xfrm>
            <a:off x="5545840" y="1264614"/>
            <a:ext cx="2896032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279F31-739A-42B7-8D52-83D6FA208F7D}"/>
              </a:ext>
            </a:extLst>
          </p:cNvPr>
          <p:cNvSpPr/>
          <p:nvPr/>
        </p:nvSpPr>
        <p:spPr>
          <a:xfrm>
            <a:off x="8441872" y="1264614"/>
            <a:ext cx="1210127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</p:spTree>
    <p:extLst>
      <p:ext uri="{BB962C8B-B14F-4D97-AF65-F5344CB8AC3E}">
        <p14:creationId xmlns:p14="http://schemas.microsoft.com/office/powerpoint/2010/main" val="41633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Upgrading to DBF Significantly Reduced Effluent TSS and Turbidity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89DDD7-E056-4856-ABF8-148043DB6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185" y="1264614"/>
            <a:ext cx="3876676" cy="364350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Based on a Two Sample </a:t>
            </a:r>
            <a:r>
              <a:rPr lang="en-US" sz="1800" i="1" dirty="0"/>
              <a:t>t</a:t>
            </a:r>
            <a:r>
              <a:rPr lang="en-US" sz="1800" dirty="0"/>
              <a:t>-Test, the mean TSS and turbidity are</a:t>
            </a:r>
            <a:r>
              <a:rPr lang="en-US" sz="1800" i="1" dirty="0"/>
              <a:t> significantly </a:t>
            </a:r>
            <a:r>
              <a:rPr lang="en-US" sz="1800" dirty="0"/>
              <a:t>different after DBF comes online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p-value (TSS): </a:t>
            </a:r>
            <a:r>
              <a:rPr lang="en-US" sz="1800" b="1" dirty="0"/>
              <a:t>4.5 x 10</a:t>
            </a:r>
            <a:r>
              <a:rPr lang="en-US" sz="1800" b="1" baseline="30000" dirty="0"/>
              <a:t>-212 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p-value (turbidity): </a:t>
            </a:r>
            <a:r>
              <a:rPr lang="en-US" sz="1800" b="1" dirty="0"/>
              <a:t>2.8 x 10</a:t>
            </a:r>
            <a:r>
              <a:rPr lang="en-US" sz="1800" b="1" baseline="30000" dirty="0"/>
              <a:t>-78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where p-value &lt; 0.05 is significant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513989-50B5-4286-BA11-1E00E57E2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53"/>
          <a:stretch/>
        </p:blipFill>
        <p:spPr>
          <a:xfrm>
            <a:off x="396550" y="1461124"/>
            <a:ext cx="4519847" cy="365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56E048-5493-45FE-B9CE-CCBCE558A4A9}"/>
              </a:ext>
            </a:extLst>
          </p:cNvPr>
          <p:cNvSpPr/>
          <p:nvPr/>
        </p:nvSpPr>
        <p:spPr>
          <a:xfrm>
            <a:off x="795338" y="1264614"/>
            <a:ext cx="3035143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E8DFC-EEA2-4316-9703-41153B878E8A}"/>
              </a:ext>
            </a:extLst>
          </p:cNvPr>
          <p:cNvSpPr/>
          <p:nvPr/>
        </p:nvSpPr>
        <p:spPr>
          <a:xfrm>
            <a:off x="3830481" y="1264614"/>
            <a:ext cx="1071017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</p:spTree>
    <p:extLst>
      <p:ext uri="{BB962C8B-B14F-4D97-AF65-F5344CB8AC3E}">
        <p14:creationId xmlns:p14="http://schemas.microsoft.com/office/powerpoint/2010/main" val="116941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1AF304-6FB0-4F14-A3B5-A33ADB866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033145"/>
            <a:ext cx="9144000" cy="1641475"/>
          </a:xfrm>
        </p:spPr>
        <p:txBody>
          <a:bodyPr/>
          <a:lstStyle/>
          <a:p>
            <a:r>
              <a:rPr lang="en-US" dirty="0"/>
              <a:t>Trace Organic Contaminants (</a:t>
            </a:r>
            <a:r>
              <a:rPr lang="en-US" dirty="0" err="1"/>
              <a:t>TOrCs</a:t>
            </a:r>
            <a:r>
              <a:rPr lang="en-US" dirty="0"/>
              <a:t>)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20CCCC-7D10-46BA-BFA5-08F6E32AF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7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0820-ECBA-42EB-89DE-48D2E87B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Methods to Evaluate </a:t>
            </a:r>
            <a:r>
              <a:rPr lang="en-US" dirty="0" err="1">
                <a:ea typeface="MS PGothic"/>
                <a:cs typeface="Arial"/>
              </a:rPr>
              <a:t>TOrC</a:t>
            </a:r>
            <a:r>
              <a:rPr lang="en-US" dirty="0">
                <a:ea typeface="MS PGothic"/>
                <a:cs typeface="Arial"/>
              </a:rPr>
              <a:t> and Pathogen Removal: Boxplots to Compare Filter Types and </a:t>
            </a:r>
            <a:r>
              <a:rPr lang="en-US" dirty="0" err="1">
                <a:ea typeface="MS PGothic"/>
                <a:cs typeface="Arial"/>
              </a:rPr>
              <a:t>TOrC</a:t>
            </a:r>
            <a:r>
              <a:rPr lang="en-US" dirty="0">
                <a:ea typeface="MS PGothic"/>
                <a:cs typeface="Arial"/>
              </a:rPr>
              <a:t> Attributes</a:t>
            </a:r>
            <a:endParaRPr lang="en-US" dirty="0">
              <a:cs typeface="Arial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5125-3F35-46A2-8D28-AC5F63EB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6" y="1431116"/>
            <a:ext cx="5180524" cy="36576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99CAC0-775B-4F46-A673-EDAFD341DC34}"/>
              </a:ext>
            </a:extLst>
          </p:cNvPr>
          <p:cNvCxnSpPr>
            <a:cxnSpLocks/>
          </p:cNvCxnSpPr>
          <p:nvPr/>
        </p:nvCxnSpPr>
        <p:spPr>
          <a:xfrm>
            <a:off x="1007110" y="3521075"/>
            <a:ext cx="45237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031E73-BF14-4229-B31A-F0AAB691F053}"/>
              </a:ext>
            </a:extLst>
          </p:cNvPr>
          <p:cNvSpPr/>
          <p:nvPr/>
        </p:nvSpPr>
        <p:spPr>
          <a:xfrm>
            <a:off x="1419225" y="2921000"/>
            <a:ext cx="876300" cy="8572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85AA4B-7502-4AE6-95AB-40543AD9F740}"/>
              </a:ext>
            </a:extLst>
          </p:cNvPr>
          <p:cNvCxnSpPr>
            <a:endCxn id="15" idx="3"/>
          </p:cNvCxnSpPr>
          <p:nvPr/>
        </p:nvCxnSpPr>
        <p:spPr>
          <a:xfrm>
            <a:off x="1419225" y="3349611"/>
            <a:ext cx="876300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9C75BD-5D4D-474F-AFF6-BB8A807F8FA9}"/>
              </a:ext>
            </a:extLst>
          </p:cNvPr>
          <p:cNvCxnSpPr>
            <a:cxnSpLocks/>
          </p:cNvCxnSpPr>
          <p:nvPr/>
        </p:nvCxnSpPr>
        <p:spPr>
          <a:xfrm flipV="1">
            <a:off x="1857375" y="2409825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85E31F-B7B3-4D34-8DD5-DF542E483937}"/>
              </a:ext>
            </a:extLst>
          </p:cNvPr>
          <p:cNvCxnSpPr>
            <a:cxnSpLocks/>
          </p:cNvCxnSpPr>
          <p:nvPr/>
        </p:nvCxnSpPr>
        <p:spPr>
          <a:xfrm flipV="1">
            <a:off x="1857375" y="3778222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675ED0B-87CE-4CB9-9C0A-5A4E72588A15}"/>
              </a:ext>
            </a:extLst>
          </p:cNvPr>
          <p:cNvSpPr/>
          <p:nvPr/>
        </p:nvSpPr>
        <p:spPr>
          <a:xfrm>
            <a:off x="1834515" y="1990711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3935B-E952-4684-9B91-02AE8519B905}"/>
              </a:ext>
            </a:extLst>
          </p:cNvPr>
          <p:cNvSpPr txBox="1"/>
          <p:nvPr/>
        </p:nvSpPr>
        <p:spPr>
          <a:xfrm>
            <a:off x="896631" y="1106141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Hypothetical data for SMF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FCEA87-5DDE-46F4-92DF-C2B7BBAFC50D}"/>
              </a:ext>
            </a:extLst>
          </p:cNvPr>
          <p:cNvSpPr txBox="1"/>
          <p:nvPr/>
        </p:nvSpPr>
        <p:spPr>
          <a:xfrm>
            <a:off x="5590700" y="3320897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No removal line</a:t>
            </a:r>
          </a:p>
        </p:txBody>
      </p:sp>
    </p:spTree>
    <p:extLst>
      <p:ext uri="{BB962C8B-B14F-4D97-AF65-F5344CB8AC3E}">
        <p14:creationId xmlns:p14="http://schemas.microsoft.com/office/powerpoint/2010/main" val="234017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0820-ECBA-42EB-89DE-48D2E87B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Methods to Evaluate </a:t>
            </a:r>
            <a:r>
              <a:rPr lang="en-US" dirty="0" err="1">
                <a:ea typeface="MS PGothic"/>
                <a:cs typeface="Arial"/>
              </a:rPr>
              <a:t>TOrC</a:t>
            </a:r>
            <a:r>
              <a:rPr lang="en-US" dirty="0">
                <a:ea typeface="MS PGothic"/>
                <a:cs typeface="Arial"/>
              </a:rPr>
              <a:t> and Pathogen Removal: Boxplots to Compare Filter Types and </a:t>
            </a:r>
            <a:r>
              <a:rPr lang="en-US" dirty="0" err="1">
                <a:ea typeface="MS PGothic"/>
                <a:cs typeface="Arial"/>
              </a:rPr>
              <a:t>TOrC</a:t>
            </a:r>
            <a:r>
              <a:rPr lang="en-US" dirty="0">
                <a:ea typeface="MS PGothic"/>
                <a:cs typeface="Arial"/>
              </a:rPr>
              <a:t> Attributes</a:t>
            </a:r>
            <a:endParaRPr lang="en-US" dirty="0">
              <a:cs typeface="Arial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5125-3F35-46A2-8D28-AC5F63EB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6" y="1431116"/>
            <a:ext cx="5180524" cy="36576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99CAC0-775B-4F46-A673-EDAFD341DC34}"/>
              </a:ext>
            </a:extLst>
          </p:cNvPr>
          <p:cNvCxnSpPr>
            <a:cxnSpLocks/>
          </p:cNvCxnSpPr>
          <p:nvPr/>
        </p:nvCxnSpPr>
        <p:spPr>
          <a:xfrm>
            <a:off x="1007110" y="3521075"/>
            <a:ext cx="45237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031E73-BF14-4229-B31A-F0AAB691F053}"/>
              </a:ext>
            </a:extLst>
          </p:cNvPr>
          <p:cNvSpPr/>
          <p:nvPr/>
        </p:nvSpPr>
        <p:spPr>
          <a:xfrm>
            <a:off x="1419225" y="2921000"/>
            <a:ext cx="876300" cy="8572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85AA4B-7502-4AE6-95AB-40543AD9F740}"/>
              </a:ext>
            </a:extLst>
          </p:cNvPr>
          <p:cNvCxnSpPr>
            <a:endCxn id="15" idx="3"/>
          </p:cNvCxnSpPr>
          <p:nvPr/>
        </p:nvCxnSpPr>
        <p:spPr>
          <a:xfrm>
            <a:off x="1419225" y="3349611"/>
            <a:ext cx="876300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9C75BD-5D4D-474F-AFF6-BB8A807F8FA9}"/>
              </a:ext>
            </a:extLst>
          </p:cNvPr>
          <p:cNvCxnSpPr>
            <a:cxnSpLocks/>
          </p:cNvCxnSpPr>
          <p:nvPr/>
        </p:nvCxnSpPr>
        <p:spPr>
          <a:xfrm flipV="1">
            <a:off x="1857375" y="2409825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85E31F-B7B3-4D34-8DD5-DF542E483937}"/>
              </a:ext>
            </a:extLst>
          </p:cNvPr>
          <p:cNvCxnSpPr>
            <a:cxnSpLocks/>
          </p:cNvCxnSpPr>
          <p:nvPr/>
        </p:nvCxnSpPr>
        <p:spPr>
          <a:xfrm flipV="1">
            <a:off x="1857375" y="3778222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675ED0B-87CE-4CB9-9C0A-5A4E72588A15}"/>
              </a:ext>
            </a:extLst>
          </p:cNvPr>
          <p:cNvSpPr/>
          <p:nvPr/>
        </p:nvSpPr>
        <p:spPr>
          <a:xfrm>
            <a:off x="1834515" y="1990711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3935B-E952-4684-9B91-02AE8519B905}"/>
              </a:ext>
            </a:extLst>
          </p:cNvPr>
          <p:cNvSpPr txBox="1"/>
          <p:nvPr/>
        </p:nvSpPr>
        <p:spPr>
          <a:xfrm>
            <a:off x="896631" y="1106141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Hypothetical data for SMF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570320-175D-4692-8A91-D1017642410A}"/>
              </a:ext>
            </a:extLst>
          </p:cNvPr>
          <p:cNvCxnSpPr>
            <a:cxnSpLocks/>
          </p:cNvCxnSpPr>
          <p:nvPr/>
        </p:nvCxnSpPr>
        <p:spPr>
          <a:xfrm flipH="1">
            <a:off x="2355375" y="3349610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03654E-7782-49A5-91AE-863A6A3143DD}"/>
              </a:ext>
            </a:extLst>
          </p:cNvPr>
          <p:cNvCxnSpPr>
            <a:cxnSpLocks/>
          </p:cNvCxnSpPr>
          <p:nvPr/>
        </p:nvCxnSpPr>
        <p:spPr>
          <a:xfrm flipH="1">
            <a:off x="2355375" y="2917811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009D44-9791-41B5-970E-990253BC2A9C}"/>
              </a:ext>
            </a:extLst>
          </p:cNvPr>
          <p:cNvSpPr txBox="1"/>
          <p:nvPr/>
        </p:nvSpPr>
        <p:spPr>
          <a:xfrm>
            <a:off x="3171825" y="315168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median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55B09A-E80E-45EB-93DF-8E205863AE25}"/>
              </a:ext>
            </a:extLst>
          </p:cNvPr>
          <p:cNvSpPr txBox="1"/>
          <p:nvPr/>
        </p:nvSpPr>
        <p:spPr>
          <a:xfrm>
            <a:off x="3159025" y="357815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quartile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2CEAFB-4B13-469A-AB4E-B674B5574C79}"/>
              </a:ext>
            </a:extLst>
          </p:cNvPr>
          <p:cNvSpPr txBox="1"/>
          <p:nvPr/>
        </p:nvSpPr>
        <p:spPr>
          <a:xfrm>
            <a:off x="3159025" y="2710002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quartile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922D7D7-167A-4494-B4EC-A591A010726F}"/>
              </a:ext>
            </a:extLst>
          </p:cNvPr>
          <p:cNvCxnSpPr>
            <a:cxnSpLocks/>
          </p:cNvCxnSpPr>
          <p:nvPr/>
        </p:nvCxnSpPr>
        <p:spPr>
          <a:xfrm flipH="1">
            <a:off x="2355375" y="3768656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29B4EC-3B7E-4822-97BA-857A357A41B7}"/>
              </a:ext>
            </a:extLst>
          </p:cNvPr>
          <p:cNvCxnSpPr/>
          <p:nvPr/>
        </p:nvCxnSpPr>
        <p:spPr>
          <a:xfrm>
            <a:off x="4543425" y="2857500"/>
            <a:ext cx="0" cy="100012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824891-313A-4985-9780-668A8DFDB7CC}"/>
              </a:ext>
            </a:extLst>
          </p:cNvPr>
          <p:cNvSpPr txBox="1"/>
          <p:nvPr/>
        </p:nvSpPr>
        <p:spPr>
          <a:xfrm>
            <a:off x="4620634" y="314497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interquartile range</a:t>
            </a:r>
          </a:p>
        </p:txBody>
      </p:sp>
    </p:spTree>
    <p:extLst>
      <p:ext uri="{BB962C8B-B14F-4D97-AF65-F5344CB8AC3E}">
        <p14:creationId xmlns:p14="http://schemas.microsoft.com/office/powerpoint/2010/main" val="157608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0820-ECBA-42EB-89DE-48D2E87B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Methods to Evaluate </a:t>
            </a:r>
            <a:r>
              <a:rPr lang="en-US" dirty="0" err="1">
                <a:ea typeface="MS PGothic"/>
                <a:cs typeface="Arial"/>
              </a:rPr>
              <a:t>TOrC</a:t>
            </a:r>
            <a:r>
              <a:rPr lang="en-US" dirty="0">
                <a:ea typeface="MS PGothic"/>
                <a:cs typeface="Arial"/>
              </a:rPr>
              <a:t> and Pathogen Removal: Boxplots to Compare Filter Types and </a:t>
            </a:r>
            <a:r>
              <a:rPr lang="en-US" dirty="0" err="1">
                <a:ea typeface="MS PGothic"/>
                <a:cs typeface="Arial"/>
              </a:rPr>
              <a:t>TOrC</a:t>
            </a:r>
            <a:r>
              <a:rPr lang="en-US" dirty="0">
                <a:ea typeface="MS PGothic"/>
                <a:cs typeface="Arial"/>
              </a:rPr>
              <a:t> Attributes</a:t>
            </a:r>
            <a:endParaRPr lang="en-US" dirty="0">
              <a:cs typeface="Arial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5125-3F35-46A2-8D28-AC5F63EB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6" y="1431116"/>
            <a:ext cx="5180524" cy="36576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99CAC0-775B-4F46-A673-EDAFD341DC34}"/>
              </a:ext>
            </a:extLst>
          </p:cNvPr>
          <p:cNvCxnSpPr>
            <a:cxnSpLocks/>
          </p:cNvCxnSpPr>
          <p:nvPr/>
        </p:nvCxnSpPr>
        <p:spPr>
          <a:xfrm>
            <a:off x="1007110" y="3521075"/>
            <a:ext cx="45237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031E73-BF14-4229-B31A-F0AAB691F053}"/>
              </a:ext>
            </a:extLst>
          </p:cNvPr>
          <p:cNvSpPr/>
          <p:nvPr/>
        </p:nvSpPr>
        <p:spPr>
          <a:xfrm>
            <a:off x="1419225" y="2921000"/>
            <a:ext cx="876300" cy="8572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85AA4B-7502-4AE6-95AB-40543AD9F740}"/>
              </a:ext>
            </a:extLst>
          </p:cNvPr>
          <p:cNvCxnSpPr>
            <a:endCxn id="15" idx="3"/>
          </p:cNvCxnSpPr>
          <p:nvPr/>
        </p:nvCxnSpPr>
        <p:spPr>
          <a:xfrm>
            <a:off x="1419225" y="3349611"/>
            <a:ext cx="876300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9C75BD-5D4D-474F-AFF6-BB8A807F8FA9}"/>
              </a:ext>
            </a:extLst>
          </p:cNvPr>
          <p:cNvCxnSpPr>
            <a:cxnSpLocks/>
          </p:cNvCxnSpPr>
          <p:nvPr/>
        </p:nvCxnSpPr>
        <p:spPr>
          <a:xfrm flipV="1">
            <a:off x="1857375" y="2409825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85E31F-B7B3-4D34-8DD5-DF542E483937}"/>
              </a:ext>
            </a:extLst>
          </p:cNvPr>
          <p:cNvCxnSpPr>
            <a:cxnSpLocks/>
          </p:cNvCxnSpPr>
          <p:nvPr/>
        </p:nvCxnSpPr>
        <p:spPr>
          <a:xfrm flipV="1">
            <a:off x="1857375" y="3778222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675ED0B-87CE-4CB9-9C0A-5A4E72588A15}"/>
              </a:ext>
            </a:extLst>
          </p:cNvPr>
          <p:cNvSpPr/>
          <p:nvPr/>
        </p:nvSpPr>
        <p:spPr>
          <a:xfrm>
            <a:off x="1834515" y="1990711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3935B-E952-4684-9B91-02AE8519B905}"/>
              </a:ext>
            </a:extLst>
          </p:cNvPr>
          <p:cNvSpPr txBox="1"/>
          <p:nvPr/>
        </p:nvSpPr>
        <p:spPr>
          <a:xfrm>
            <a:off x="896631" y="1106141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Hypothetical data for SMF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570320-175D-4692-8A91-D1017642410A}"/>
              </a:ext>
            </a:extLst>
          </p:cNvPr>
          <p:cNvCxnSpPr>
            <a:cxnSpLocks/>
          </p:cNvCxnSpPr>
          <p:nvPr/>
        </p:nvCxnSpPr>
        <p:spPr>
          <a:xfrm flipH="1">
            <a:off x="2355375" y="3349610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F6E5E-5B10-40D6-9AA9-EF0E284D672F}"/>
              </a:ext>
            </a:extLst>
          </p:cNvPr>
          <p:cNvCxnSpPr>
            <a:cxnSpLocks/>
          </p:cNvCxnSpPr>
          <p:nvPr/>
        </p:nvCxnSpPr>
        <p:spPr>
          <a:xfrm flipH="1">
            <a:off x="2355375" y="4286208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03654E-7782-49A5-91AE-863A6A3143DD}"/>
              </a:ext>
            </a:extLst>
          </p:cNvPr>
          <p:cNvCxnSpPr>
            <a:cxnSpLocks/>
          </p:cNvCxnSpPr>
          <p:nvPr/>
        </p:nvCxnSpPr>
        <p:spPr>
          <a:xfrm flipH="1">
            <a:off x="2355375" y="2917811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FF340D-AFD4-4D81-B501-E3AF59651A2A}"/>
              </a:ext>
            </a:extLst>
          </p:cNvPr>
          <p:cNvCxnSpPr>
            <a:cxnSpLocks/>
          </p:cNvCxnSpPr>
          <p:nvPr/>
        </p:nvCxnSpPr>
        <p:spPr>
          <a:xfrm flipH="1">
            <a:off x="2355375" y="2013569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009D44-9791-41B5-970E-990253BC2A9C}"/>
              </a:ext>
            </a:extLst>
          </p:cNvPr>
          <p:cNvSpPr txBox="1"/>
          <p:nvPr/>
        </p:nvSpPr>
        <p:spPr>
          <a:xfrm>
            <a:off x="3171825" y="315168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median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55B09A-E80E-45EB-93DF-8E205863AE25}"/>
              </a:ext>
            </a:extLst>
          </p:cNvPr>
          <p:cNvSpPr txBox="1"/>
          <p:nvPr/>
        </p:nvSpPr>
        <p:spPr>
          <a:xfrm>
            <a:off x="3159025" y="357815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quartile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2CEAFB-4B13-469A-AB4E-B674B5574C79}"/>
              </a:ext>
            </a:extLst>
          </p:cNvPr>
          <p:cNvSpPr txBox="1"/>
          <p:nvPr/>
        </p:nvSpPr>
        <p:spPr>
          <a:xfrm>
            <a:off x="3159025" y="2710002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quartile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922D7D7-167A-4494-B4EC-A591A010726F}"/>
              </a:ext>
            </a:extLst>
          </p:cNvPr>
          <p:cNvCxnSpPr>
            <a:cxnSpLocks/>
          </p:cNvCxnSpPr>
          <p:nvPr/>
        </p:nvCxnSpPr>
        <p:spPr>
          <a:xfrm flipH="1">
            <a:off x="2355375" y="3768656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C3EF2-FB62-47BF-852A-CE8E972641C4}"/>
              </a:ext>
            </a:extLst>
          </p:cNvPr>
          <p:cNvSpPr txBox="1"/>
          <p:nvPr/>
        </p:nvSpPr>
        <p:spPr>
          <a:xfrm>
            <a:off x="3205701" y="4120168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1.5 times interquartile range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FCEA87-5DDE-46F4-92DF-C2B7BBAFC50D}"/>
              </a:ext>
            </a:extLst>
          </p:cNvPr>
          <p:cNvSpPr txBox="1"/>
          <p:nvPr/>
        </p:nvSpPr>
        <p:spPr>
          <a:xfrm>
            <a:off x="5590700" y="3320897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No removal line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EE5A62-1A87-4E1C-812C-949F0448ED88}"/>
              </a:ext>
            </a:extLst>
          </p:cNvPr>
          <p:cNvSpPr txBox="1"/>
          <p:nvPr/>
        </p:nvSpPr>
        <p:spPr>
          <a:xfrm>
            <a:off x="3171825" y="1825791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&gt; 1.5 interquartile range</a:t>
            </a:r>
          </a:p>
        </p:txBody>
      </p:sp>
    </p:spTree>
    <p:extLst>
      <p:ext uri="{BB962C8B-B14F-4D97-AF65-F5344CB8AC3E}">
        <p14:creationId xmlns:p14="http://schemas.microsoft.com/office/powerpoint/2010/main" val="357403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0820-ECBA-42EB-89DE-48D2E87B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Methods to Evaluate </a:t>
            </a:r>
            <a:r>
              <a:rPr lang="en-US" dirty="0" err="1">
                <a:ea typeface="MS PGothic"/>
                <a:cs typeface="Arial"/>
              </a:rPr>
              <a:t>TOrC</a:t>
            </a:r>
            <a:r>
              <a:rPr lang="en-US" dirty="0">
                <a:ea typeface="MS PGothic"/>
                <a:cs typeface="Arial"/>
              </a:rPr>
              <a:t> and Pathogen Removal: Boxplots to Compare Filter Types and </a:t>
            </a:r>
            <a:r>
              <a:rPr lang="en-US" dirty="0" err="1">
                <a:ea typeface="MS PGothic"/>
                <a:cs typeface="Arial"/>
              </a:rPr>
              <a:t>TOrC</a:t>
            </a:r>
            <a:r>
              <a:rPr lang="en-US" dirty="0">
                <a:ea typeface="MS PGothic"/>
                <a:cs typeface="Arial"/>
              </a:rPr>
              <a:t> Attributes</a:t>
            </a:r>
            <a:endParaRPr lang="en-US" dirty="0">
              <a:cs typeface="Arial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5125-3F35-46A2-8D28-AC5F63EB7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22"/>
          <a:stretch/>
        </p:blipFill>
        <p:spPr>
          <a:xfrm>
            <a:off x="382983" y="1621616"/>
            <a:ext cx="2200599" cy="36576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99CAC0-775B-4F46-A673-EDAFD341DC34}"/>
              </a:ext>
            </a:extLst>
          </p:cNvPr>
          <p:cNvCxnSpPr>
            <a:cxnSpLocks/>
          </p:cNvCxnSpPr>
          <p:nvPr/>
        </p:nvCxnSpPr>
        <p:spPr>
          <a:xfrm>
            <a:off x="971317" y="3711575"/>
            <a:ext cx="161226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031E73-BF14-4229-B31A-F0AAB691F053}"/>
              </a:ext>
            </a:extLst>
          </p:cNvPr>
          <p:cNvSpPr/>
          <p:nvPr/>
        </p:nvSpPr>
        <p:spPr>
          <a:xfrm>
            <a:off x="1383432" y="3111500"/>
            <a:ext cx="876300" cy="8572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85AA4B-7502-4AE6-95AB-40543AD9F740}"/>
              </a:ext>
            </a:extLst>
          </p:cNvPr>
          <p:cNvCxnSpPr>
            <a:endCxn id="15" idx="3"/>
          </p:cNvCxnSpPr>
          <p:nvPr/>
        </p:nvCxnSpPr>
        <p:spPr>
          <a:xfrm>
            <a:off x="1383432" y="3540111"/>
            <a:ext cx="876300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9C75BD-5D4D-474F-AFF6-BB8A807F8FA9}"/>
              </a:ext>
            </a:extLst>
          </p:cNvPr>
          <p:cNvCxnSpPr>
            <a:cxnSpLocks/>
          </p:cNvCxnSpPr>
          <p:nvPr/>
        </p:nvCxnSpPr>
        <p:spPr>
          <a:xfrm flipV="1">
            <a:off x="1821582" y="2600325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85E31F-B7B3-4D34-8DD5-DF542E483937}"/>
              </a:ext>
            </a:extLst>
          </p:cNvPr>
          <p:cNvCxnSpPr>
            <a:cxnSpLocks/>
          </p:cNvCxnSpPr>
          <p:nvPr/>
        </p:nvCxnSpPr>
        <p:spPr>
          <a:xfrm flipV="1">
            <a:off x="1821582" y="3968722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675ED0B-87CE-4CB9-9C0A-5A4E72588A15}"/>
              </a:ext>
            </a:extLst>
          </p:cNvPr>
          <p:cNvSpPr/>
          <p:nvPr/>
        </p:nvSpPr>
        <p:spPr>
          <a:xfrm>
            <a:off x="1798722" y="2181211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3935B-E952-4684-9B91-02AE8519B905}"/>
              </a:ext>
            </a:extLst>
          </p:cNvPr>
          <p:cNvSpPr txBox="1"/>
          <p:nvPr/>
        </p:nvSpPr>
        <p:spPr>
          <a:xfrm>
            <a:off x="767447" y="1296641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Hypothetical 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1BF74D3-823B-4276-8FEC-FD4197116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12025"/>
              </p:ext>
            </p:extLst>
          </p:nvPr>
        </p:nvGraphicFramePr>
        <p:xfrm>
          <a:off x="5475686" y="1990710"/>
          <a:ext cx="4339431" cy="25758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4153">
                  <a:extLst>
                    <a:ext uri="{9D8B030D-6E8A-4147-A177-3AD203B41FA5}">
                      <a16:colId xmlns:a16="http://schemas.microsoft.com/office/drawing/2014/main" val="195688820"/>
                    </a:ext>
                  </a:extLst>
                </a:gridCol>
                <a:gridCol w="1446477">
                  <a:extLst>
                    <a:ext uri="{9D8B030D-6E8A-4147-A177-3AD203B41FA5}">
                      <a16:colId xmlns:a16="http://schemas.microsoft.com/office/drawing/2014/main" val="1116026444"/>
                    </a:ext>
                  </a:extLst>
                </a:gridCol>
                <a:gridCol w="1518801">
                  <a:extLst>
                    <a:ext uri="{9D8B030D-6E8A-4147-A177-3AD203B41FA5}">
                      <a16:colId xmlns:a16="http://schemas.microsoft.com/office/drawing/2014/main" val="1183622602"/>
                    </a:ext>
                  </a:extLst>
                </a:gridCol>
              </a:tblGrid>
              <a:tr h="3333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400788"/>
                  </a:ext>
                </a:extLst>
              </a:tr>
              <a:tr h="100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Biodegradation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Meprobamate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Dilantin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Sulfamethoxazole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TCEP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Carbamazepine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90380190"/>
                  </a:ext>
                </a:extLst>
              </a:tr>
              <a:tr h="12423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Biodegradation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Gemfibrozil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Ibuprofen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Acetaminophen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Triclosan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Caffeine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Fluoxetine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427022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15898727-D01F-4339-B40B-AC85A36A95FB}"/>
              </a:ext>
            </a:extLst>
          </p:cNvPr>
          <p:cNvSpPr/>
          <p:nvPr/>
        </p:nvSpPr>
        <p:spPr>
          <a:xfrm>
            <a:off x="6861404" y="2343150"/>
            <a:ext cx="1424198" cy="977189"/>
          </a:xfrm>
          <a:prstGeom prst="rect">
            <a:avLst/>
          </a:prstGeom>
          <a:solidFill>
            <a:srgbClr val="764781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B6D77-EAED-403D-8FBA-90CB3AD91934}"/>
              </a:ext>
            </a:extLst>
          </p:cNvPr>
          <p:cNvSpPr/>
          <p:nvPr/>
        </p:nvSpPr>
        <p:spPr>
          <a:xfrm>
            <a:off x="8301098" y="3331162"/>
            <a:ext cx="1514020" cy="1235362"/>
          </a:xfrm>
          <a:prstGeom prst="rect">
            <a:avLst/>
          </a:prstGeom>
          <a:solidFill>
            <a:srgbClr val="F8E86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2DF7A4-49EA-4DE2-B79A-02493EE252F2}"/>
              </a:ext>
            </a:extLst>
          </p:cNvPr>
          <p:cNvSpPr/>
          <p:nvPr/>
        </p:nvSpPr>
        <p:spPr>
          <a:xfrm>
            <a:off x="6861404" y="3331163"/>
            <a:ext cx="1424198" cy="1235361"/>
          </a:xfrm>
          <a:prstGeom prst="rect">
            <a:avLst/>
          </a:prstGeom>
          <a:solidFill>
            <a:srgbClr val="6BC69B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993043-138F-4964-9E15-D70F673A4FFA}"/>
              </a:ext>
            </a:extLst>
          </p:cNvPr>
          <p:cNvSpPr/>
          <p:nvPr/>
        </p:nvSpPr>
        <p:spPr>
          <a:xfrm>
            <a:off x="8301097" y="2343149"/>
            <a:ext cx="1514020" cy="977190"/>
          </a:xfrm>
          <a:prstGeom prst="rect">
            <a:avLst/>
          </a:prstGeom>
          <a:solidFill>
            <a:srgbClr val="688FAA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16762-9794-4247-89E8-97B8B1EE2821}"/>
              </a:ext>
            </a:extLst>
          </p:cNvPr>
          <p:cNvSpPr/>
          <p:nvPr/>
        </p:nvSpPr>
        <p:spPr>
          <a:xfrm>
            <a:off x="1383432" y="3865086"/>
            <a:ext cx="876300" cy="611623"/>
          </a:xfrm>
          <a:prstGeom prst="rect">
            <a:avLst/>
          </a:prstGeom>
          <a:solidFill>
            <a:srgbClr val="764781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4A6A8-0891-4272-BB8E-AEFB6443C90A}"/>
              </a:ext>
            </a:extLst>
          </p:cNvPr>
          <p:cNvSpPr/>
          <p:nvPr/>
        </p:nvSpPr>
        <p:spPr>
          <a:xfrm>
            <a:off x="1360853" y="2181210"/>
            <a:ext cx="898880" cy="1056029"/>
          </a:xfrm>
          <a:prstGeom prst="rect">
            <a:avLst/>
          </a:prstGeom>
          <a:solidFill>
            <a:srgbClr val="F8E86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DD7779-A826-4604-A444-DE19B3AB125E}"/>
              </a:ext>
            </a:extLst>
          </p:cNvPr>
          <p:cNvCxnSpPr>
            <a:cxnSpLocks/>
          </p:cNvCxnSpPr>
          <p:nvPr/>
        </p:nvCxnSpPr>
        <p:spPr>
          <a:xfrm flipH="1">
            <a:off x="2276991" y="4189073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DC3D4F-F737-4EC9-A0C6-9AE8D0B86B4A}"/>
              </a:ext>
            </a:extLst>
          </p:cNvPr>
          <p:cNvCxnSpPr>
            <a:cxnSpLocks/>
          </p:cNvCxnSpPr>
          <p:nvPr/>
        </p:nvCxnSpPr>
        <p:spPr>
          <a:xfrm flipH="1">
            <a:off x="2270342" y="2727713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9F6813-12F6-481C-8773-6F0E5890605E}"/>
              </a:ext>
            </a:extLst>
          </p:cNvPr>
          <p:cNvSpPr txBox="1"/>
          <p:nvPr/>
        </p:nvSpPr>
        <p:spPr>
          <a:xfrm>
            <a:off x="3110700" y="2266048"/>
            <a:ext cx="203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Good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sorption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good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biodegradation?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84F3B2-E304-4122-A007-31EBF1E85B63}"/>
              </a:ext>
            </a:extLst>
          </p:cNvPr>
          <p:cNvSpPr txBox="1"/>
          <p:nvPr/>
        </p:nvSpPr>
        <p:spPr>
          <a:xfrm>
            <a:off x="3110700" y="3729359"/>
            <a:ext cx="1933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Poor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sorption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poor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biodegradation?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55BE5B-332C-4E5D-8560-89F7C7FA70FF}"/>
              </a:ext>
            </a:extLst>
          </p:cNvPr>
          <p:cNvSpPr txBox="1"/>
          <p:nvPr/>
        </p:nvSpPr>
        <p:spPr>
          <a:xfrm>
            <a:off x="6041296" y="1333556"/>
            <a:ext cx="3735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Key analytes categorized by sorption and biodegradation</a:t>
            </a:r>
          </a:p>
        </p:txBody>
      </p:sp>
    </p:spTree>
    <p:extLst>
      <p:ext uri="{BB962C8B-B14F-4D97-AF65-F5344CB8AC3E}">
        <p14:creationId xmlns:p14="http://schemas.microsoft.com/office/powerpoint/2010/main" val="1880960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0F1BF2F-4C1D-48D9-A9F5-47372B8A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476" y="1576502"/>
            <a:ext cx="4532959" cy="3200400"/>
          </a:xfrm>
          <a:prstGeom prst="rect">
            <a:avLst/>
          </a:prstGeom>
        </p:spPr>
      </p:pic>
      <p:pic>
        <p:nvPicPr>
          <p:cNvPr id="4" name="Picture 3" descr="A picture containing photo&#10;&#10;Description automatically generated">
            <a:extLst>
              <a:ext uri="{FF2B5EF4-FFF2-40B4-BE49-F238E27FC236}">
                <a16:creationId xmlns:a16="http://schemas.microsoft.com/office/drawing/2014/main" id="{E9D2AAE8-0B4F-408F-8155-AB882CCEC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20" y="1675320"/>
            <a:ext cx="4532959" cy="3200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CE037F-5974-4917-8F3F-486EF07ACD4C}"/>
              </a:ext>
            </a:extLst>
          </p:cNvPr>
          <p:cNvCxnSpPr>
            <a:cxnSpLocks/>
          </p:cNvCxnSpPr>
          <p:nvPr/>
        </p:nvCxnSpPr>
        <p:spPr>
          <a:xfrm flipH="1" flipV="1">
            <a:off x="4721302" y="1934344"/>
            <a:ext cx="1083868" cy="2447156"/>
          </a:xfrm>
          <a:prstGeom prst="line">
            <a:avLst/>
          </a:prstGeom>
          <a:ln w="28575">
            <a:solidFill>
              <a:srgbClr val="C7CCD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7D9E1ED4-A996-427F-A7B2-F6449C75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76" y="470193"/>
            <a:ext cx="9132579" cy="525380"/>
          </a:xfrm>
        </p:spPr>
        <p:txBody>
          <a:bodyPr/>
          <a:lstStyle/>
          <a:p>
            <a:r>
              <a:rPr lang="en-US" dirty="0" err="1">
                <a:ea typeface="MS PGothic"/>
              </a:rPr>
              <a:t>TOrCs</a:t>
            </a:r>
            <a:r>
              <a:rPr lang="en-US" dirty="0">
                <a:ea typeface="MS PGothic"/>
              </a:rPr>
              <a:t> Removal Near Zero </a:t>
            </a:r>
            <a:r>
              <a:rPr lang="en-US" u="sng" dirty="0">
                <a:ea typeface="MS PGothic"/>
              </a:rPr>
              <a:t>across Filtration </a:t>
            </a:r>
            <a:r>
              <a:rPr lang="en-US" dirty="0">
                <a:ea typeface="MS PGothic"/>
              </a:rPr>
              <a:t>for All Filter Types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86328E-C29A-45E1-962F-17D46B7F1611}"/>
              </a:ext>
            </a:extLst>
          </p:cNvPr>
          <p:cNvCxnSpPr>
            <a:cxnSpLocks/>
          </p:cNvCxnSpPr>
          <p:nvPr/>
        </p:nvCxnSpPr>
        <p:spPr>
          <a:xfrm>
            <a:off x="4721302" y="1730355"/>
            <a:ext cx="1083868" cy="67541"/>
          </a:xfrm>
          <a:prstGeom prst="line">
            <a:avLst/>
          </a:prstGeom>
          <a:ln w="28575">
            <a:solidFill>
              <a:srgbClr val="C7CCD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5A46AA-9EC7-48FD-A591-1AA34B4CAAA3}"/>
              </a:ext>
            </a:extLst>
          </p:cNvPr>
          <p:cNvSpPr/>
          <p:nvPr/>
        </p:nvSpPr>
        <p:spPr>
          <a:xfrm>
            <a:off x="906781" y="1730355"/>
            <a:ext cx="3814522" cy="249968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1264D25-636B-481C-B18A-CCC5D57871F0}"/>
              </a:ext>
            </a:extLst>
          </p:cNvPr>
          <p:cNvSpPr txBox="1">
            <a:spLocks/>
          </p:cNvSpPr>
          <p:nvPr/>
        </p:nvSpPr>
        <p:spPr>
          <a:xfrm>
            <a:off x="1073171" y="1336190"/>
            <a:ext cx="4006829" cy="28872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marR="0" indent="0" algn="l" defTabSz="685793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None/>
              <a:tabLst/>
              <a:defRPr sz="1200" b="1" i="0" kern="1200">
                <a:solidFill>
                  <a:schemeClr val="accent1"/>
                </a:solidFill>
                <a:latin typeface="+mj-lt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Full extent of removal data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546126-CA74-4494-990D-629DBAF68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79F1-BFB3-4F69-A6D7-112B60B70AC5}"/>
              </a:ext>
            </a:extLst>
          </p:cNvPr>
          <p:cNvSpPr/>
          <p:nvPr/>
        </p:nvSpPr>
        <p:spPr>
          <a:xfrm>
            <a:off x="5805170" y="1797896"/>
            <a:ext cx="3943350" cy="2583603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2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035873-9CE2-4635-9B81-20D466DB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Today’s Meeting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D5201-6AEA-4964-864F-8FEDF5F1D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8" y="1163783"/>
            <a:ext cx="9135762" cy="3979718"/>
          </a:xfrm>
        </p:spPr>
        <p:txBody>
          <a:bodyPr/>
          <a:lstStyle/>
          <a:p>
            <a:r>
              <a:rPr lang="en-US" sz="2000" dirty="0"/>
              <a:t>Review data analysis/results from filter study</a:t>
            </a:r>
          </a:p>
          <a:p>
            <a:r>
              <a:rPr lang="en-US" sz="2000" dirty="0"/>
              <a:t>Discuss plan for developing full paper and conference abstracts</a:t>
            </a:r>
          </a:p>
          <a:p>
            <a:r>
              <a:rPr lang="en-US" sz="2000" dirty="0"/>
              <a:t>Discuss plan and needs for board-level version of this presentation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251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34DFBD5-A121-4B71-8EFB-EFA7AF65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1" y="1320105"/>
            <a:ext cx="4727229" cy="333756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AFB7FEB-EB8C-491C-9480-AE7163FC1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92780"/>
              </p:ext>
            </p:extLst>
          </p:nvPr>
        </p:nvGraphicFramePr>
        <p:xfrm>
          <a:off x="5475686" y="1990710"/>
          <a:ext cx="4339431" cy="25758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4153">
                  <a:extLst>
                    <a:ext uri="{9D8B030D-6E8A-4147-A177-3AD203B41FA5}">
                      <a16:colId xmlns:a16="http://schemas.microsoft.com/office/drawing/2014/main" val="195688820"/>
                    </a:ext>
                  </a:extLst>
                </a:gridCol>
                <a:gridCol w="1446477">
                  <a:extLst>
                    <a:ext uri="{9D8B030D-6E8A-4147-A177-3AD203B41FA5}">
                      <a16:colId xmlns:a16="http://schemas.microsoft.com/office/drawing/2014/main" val="1116026444"/>
                    </a:ext>
                  </a:extLst>
                </a:gridCol>
                <a:gridCol w="1518801">
                  <a:extLst>
                    <a:ext uri="{9D8B030D-6E8A-4147-A177-3AD203B41FA5}">
                      <a16:colId xmlns:a16="http://schemas.microsoft.com/office/drawing/2014/main" val="1183622602"/>
                    </a:ext>
                  </a:extLst>
                </a:gridCol>
              </a:tblGrid>
              <a:tr h="3333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400788"/>
                  </a:ext>
                </a:extLst>
              </a:tr>
              <a:tr h="100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Meprobamate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Dilantin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Sulfamethoxazole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TCEP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Carbamazepine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90380190"/>
                  </a:ext>
                </a:extLst>
              </a:tr>
              <a:tr h="12423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Gemfibrozil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Ibuprofen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Acetaminophen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Triclosan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Caffeine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Fluoxetine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4270220"/>
                  </a:ext>
                </a:extLst>
              </a:tr>
            </a:tbl>
          </a:graphicData>
        </a:graphic>
      </p:graphicFrame>
      <p:sp>
        <p:nvSpPr>
          <p:cNvPr id="8" name="Title 5">
            <a:extLst>
              <a:ext uri="{FF2B5EF4-FFF2-40B4-BE49-F238E27FC236}">
                <a16:creationId xmlns:a16="http://schemas.microsoft.com/office/drawing/2014/main" id="{BDD0D3C0-D981-48E6-8AE5-B23FD992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89890"/>
            <a:ext cx="9132579" cy="525380"/>
          </a:xfrm>
        </p:spPr>
        <p:txBody>
          <a:bodyPr/>
          <a:lstStyle/>
          <a:p>
            <a:r>
              <a:rPr lang="en-US" dirty="0"/>
              <a:t>Based on Data Evaluation, Sorption Does Not Explain </a:t>
            </a:r>
            <a:r>
              <a:rPr lang="en-US" dirty="0" err="1"/>
              <a:t>TOrC</a:t>
            </a:r>
            <a:r>
              <a:rPr lang="en-US" dirty="0"/>
              <a:t> Removal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C7388C-7C7E-4AF6-81D6-92344762B381}"/>
              </a:ext>
            </a:extLst>
          </p:cNvPr>
          <p:cNvSpPr/>
          <p:nvPr/>
        </p:nvSpPr>
        <p:spPr>
          <a:xfrm flipV="1">
            <a:off x="2133600" y="4657665"/>
            <a:ext cx="6481762" cy="627836"/>
          </a:xfrm>
          <a:custGeom>
            <a:avLst/>
            <a:gdLst>
              <a:gd name="connsiteX0" fmla="*/ 3300412 w 3300412"/>
              <a:gd name="connsiteY0" fmla="*/ 557356 h 557356"/>
              <a:gd name="connsiteX1" fmla="*/ 1714500 w 3300412"/>
              <a:gd name="connsiteY1" fmla="*/ 143 h 557356"/>
              <a:gd name="connsiteX2" fmla="*/ 0 w 3300412"/>
              <a:gd name="connsiteY2" fmla="*/ 514493 h 55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0412" h="557356">
                <a:moveTo>
                  <a:pt x="3300412" y="557356"/>
                </a:moveTo>
                <a:cubicBezTo>
                  <a:pt x="2782490" y="282321"/>
                  <a:pt x="2264569" y="7287"/>
                  <a:pt x="1714500" y="143"/>
                </a:cubicBezTo>
                <a:cubicBezTo>
                  <a:pt x="1164431" y="-7001"/>
                  <a:pt x="582215" y="253746"/>
                  <a:pt x="0" y="51449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BA2CC66-BDA7-4A1A-AF4B-407565254CCE}"/>
              </a:ext>
            </a:extLst>
          </p:cNvPr>
          <p:cNvSpPr/>
          <p:nvPr/>
        </p:nvSpPr>
        <p:spPr>
          <a:xfrm flipV="1">
            <a:off x="4128694" y="3987060"/>
            <a:ext cx="3516707" cy="1055424"/>
          </a:xfrm>
          <a:custGeom>
            <a:avLst/>
            <a:gdLst>
              <a:gd name="connsiteX0" fmla="*/ 3300412 w 3300412"/>
              <a:gd name="connsiteY0" fmla="*/ 557356 h 557356"/>
              <a:gd name="connsiteX1" fmla="*/ 1714500 w 3300412"/>
              <a:gd name="connsiteY1" fmla="*/ 143 h 557356"/>
              <a:gd name="connsiteX2" fmla="*/ 0 w 3300412"/>
              <a:gd name="connsiteY2" fmla="*/ 514493 h 55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0412" h="557356">
                <a:moveTo>
                  <a:pt x="3300412" y="557356"/>
                </a:moveTo>
                <a:cubicBezTo>
                  <a:pt x="2782490" y="282321"/>
                  <a:pt x="2264569" y="7287"/>
                  <a:pt x="1714500" y="143"/>
                </a:cubicBezTo>
                <a:cubicBezTo>
                  <a:pt x="1164431" y="-7001"/>
                  <a:pt x="582215" y="253746"/>
                  <a:pt x="0" y="51449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1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779826-1F74-40B5-A6A2-883404B6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2" y="1320105"/>
            <a:ext cx="4727229" cy="333756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D7A81BA1-221B-4BAA-B91B-359A6572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09036"/>
            <a:ext cx="9132579" cy="525380"/>
          </a:xfrm>
        </p:spPr>
        <p:txBody>
          <a:bodyPr/>
          <a:lstStyle/>
          <a:p>
            <a:r>
              <a:rPr lang="en-US" dirty="0"/>
              <a:t>Biodegradability Not Explanatory for Removal; Dynamic WW Flow and Concentration Impact Observed Removal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1ACBA4B-4057-46DE-80FA-E7CC7BB202D5}"/>
              </a:ext>
            </a:extLst>
          </p:cNvPr>
          <p:cNvSpPr/>
          <p:nvPr/>
        </p:nvSpPr>
        <p:spPr>
          <a:xfrm>
            <a:off x="3914775" y="2097113"/>
            <a:ext cx="1488498" cy="417487"/>
          </a:xfrm>
          <a:custGeom>
            <a:avLst/>
            <a:gdLst>
              <a:gd name="connsiteX0" fmla="*/ 1200150 w 1200150"/>
              <a:gd name="connsiteY0" fmla="*/ 417487 h 417487"/>
              <a:gd name="connsiteX1" fmla="*/ 785813 w 1200150"/>
              <a:gd name="connsiteY1" fmla="*/ 3150 h 417487"/>
              <a:gd name="connsiteX2" fmla="*/ 0 w 1200150"/>
              <a:gd name="connsiteY2" fmla="*/ 260325 h 41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417487">
                <a:moveTo>
                  <a:pt x="1200150" y="417487"/>
                </a:moveTo>
                <a:cubicBezTo>
                  <a:pt x="1092994" y="223415"/>
                  <a:pt x="985838" y="29344"/>
                  <a:pt x="785813" y="3150"/>
                </a:cubicBezTo>
                <a:cubicBezTo>
                  <a:pt x="585788" y="-23044"/>
                  <a:pt x="292894" y="118640"/>
                  <a:pt x="0" y="260325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EE37C96-B0A8-4659-9849-1B4C3CE7BA78}"/>
              </a:ext>
            </a:extLst>
          </p:cNvPr>
          <p:cNvSpPr/>
          <p:nvPr/>
        </p:nvSpPr>
        <p:spPr>
          <a:xfrm>
            <a:off x="1864519" y="4689957"/>
            <a:ext cx="4100512" cy="525380"/>
          </a:xfrm>
          <a:custGeom>
            <a:avLst/>
            <a:gdLst>
              <a:gd name="connsiteX0" fmla="*/ 4100512 w 4100512"/>
              <a:gd name="connsiteY0" fmla="*/ 0 h 636835"/>
              <a:gd name="connsiteX1" fmla="*/ 2143125 w 4100512"/>
              <a:gd name="connsiteY1" fmla="*/ 571500 h 636835"/>
              <a:gd name="connsiteX2" fmla="*/ 357187 w 4100512"/>
              <a:gd name="connsiteY2" fmla="*/ 571500 h 636835"/>
              <a:gd name="connsiteX3" fmla="*/ 0 w 4100512"/>
              <a:gd name="connsiteY3" fmla="*/ 100013 h 63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512" h="636835">
                <a:moveTo>
                  <a:pt x="4100512" y="0"/>
                </a:moveTo>
                <a:cubicBezTo>
                  <a:pt x="3433762" y="238125"/>
                  <a:pt x="2767012" y="476250"/>
                  <a:pt x="2143125" y="571500"/>
                </a:cubicBezTo>
                <a:cubicBezTo>
                  <a:pt x="1519238" y="666750"/>
                  <a:pt x="714374" y="650081"/>
                  <a:pt x="357187" y="571500"/>
                </a:cubicBezTo>
                <a:cubicBezTo>
                  <a:pt x="0" y="492919"/>
                  <a:pt x="0" y="296466"/>
                  <a:pt x="0" y="10001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80CE598-7A0A-4E30-95A9-433AFCE30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64505"/>
              </p:ext>
            </p:extLst>
          </p:nvPr>
        </p:nvGraphicFramePr>
        <p:xfrm>
          <a:off x="5475686" y="1990710"/>
          <a:ext cx="4339431" cy="25758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4153">
                  <a:extLst>
                    <a:ext uri="{9D8B030D-6E8A-4147-A177-3AD203B41FA5}">
                      <a16:colId xmlns:a16="http://schemas.microsoft.com/office/drawing/2014/main" val="195688820"/>
                    </a:ext>
                  </a:extLst>
                </a:gridCol>
                <a:gridCol w="1446477">
                  <a:extLst>
                    <a:ext uri="{9D8B030D-6E8A-4147-A177-3AD203B41FA5}">
                      <a16:colId xmlns:a16="http://schemas.microsoft.com/office/drawing/2014/main" val="1116026444"/>
                    </a:ext>
                  </a:extLst>
                </a:gridCol>
                <a:gridCol w="1518801">
                  <a:extLst>
                    <a:ext uri="{9D8B030D-6E8A-4147-A177-3AD203B41FA5}">
                      <a16:colId xmlns:a16="http://schemas.microsoft.com/office/drawing/2014/main" val="1183622602"/>
                    </a:ext>
                  </a:extLst>
                </a:gridCol>
              </a:tblGrid>
              <a:tr h="3333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400788"/>
                  </a:ext>
                </a:extLst>
              </a:tr>
              <a:tr h="100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Biodegradation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Meprobamate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Dilantin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Sulfamethoxazole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TCEP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Carbamazepine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90380190"/>
                  </a:ext>
                </a:extLst>
              </a:tr>
              <a:tr h="12423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Biodegradation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Gemfibrozil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Ibuprofen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Acetaminophen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Triclosan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Caffeine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Fluoxetine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4270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081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4924228-3D1A-4409-A845-D497560B6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70"/>
          <a:stretch/>
        </p:blipFill>
        <p:spPr>
          <a:xfrm>
            <a:off x="403077" y="1569208"/>
            <a:ext cx="4676923" cy="28803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9E1ED4-A996-427F-A7B2-F6449C75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10" y="574944"/>
            <a:ext cx="9132579" cy="525380"/>
          </a:xfrm>
        </p:spPr>
        <p:txBody>
          <a:bodyPr/>
          <a:lstStyle/>
          <a:p>
            <a:r>
              <a:rPr lang="en-US" dirty="0"/>
              <a:t>Sorption and Biodegradability Not Explanatory for Removal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25101C-DB59-4B7D-82EA-8E4505B00FBC}"/>
              </a:ext>
            </a:extLst>
          </p:cNvPr>
          <p:cNvCxnSpPr>
            <a:cxnSpLocks/>
          </p:cNvCxnSpPr>
          <p:nvPr/>
        </p:nvCxnSpPr>
        <p:spPr>
          <a:xfrm>
            <a:off x="948375" y="3605215"/>
            <a:ext cx="4061775" cy="0"/>
          </a:xfrm>
          <a:prstGeom prst="line">
            <a:avLst/>
          </a:prstGeom>
          <a:ln w="12700">
            <a:solidFill>
              <a:srgbClr val="FF0000">
                <a:alpha val="49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CEC9D9A-B9E4-4B26-9F47-6DBC26358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46214"/>
              </p:ext>
            </p:extLst>
          </p:nvPr>
        </p:nvGraphicFramePr>
        <p:xfrm>
          <a:off x="5306858" y="1873755"/>
          <a:ext cx="4339431" cy="25758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4153">
                  <a:extLst>
                    <a:ext uri="{9D8B030D-6E8A-4147-A177-3AD203B41FA5}">
                      <a16:colId xmlns:a16="http://schemas.microsoft.com/office/drawing/2014/main" val="195688820"/>
                    </a:ext>
                  </a:extLst>
                </a:gridCol>
                <a:gridCol w="1446477">
                  <a:extLst>
                    <a:ext uri="{9D8B030D-6E8A-4147-A177-3AD203B41FA5}">
                      <a16:colId xmlns:a16="http://schemas.microsoft.com/office/drawing/2014/main" val="1116026444"/>
                    </a:ext>
                  </a:extLst>
                </a:gridCol>
                <a:gridCol w="1518801">
                  <a:extLst>
                    <a:ext uri="{9D8B030D-6E8A-4147-A177-3AD203B41FA5}">
                      <a16:colId xmlns:a16="http://schemas.microsoft.com/office/drawing/2014/main" val="1183622602"/>
                    </a:ext>
                  </a:extLst>
                </a:gridCol>
              </a:tblGrid>
              <a:tr h="3333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400788"/>
                  </a:ext>
                </a:extLst>
              </a:tr>
              <a:tr h="100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Biodegradation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Meprobamate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Dilantin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Sulfamethoxazole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TCEP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Carbamazepine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90380190"/>
                  </a:ext>
                </a:extLst>
              </a:tr>
              <a:tr h="12423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Biodegradation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Gemfibrozil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Ibuprofen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Acetaminophen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Triclosan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Caffeine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Fluoxetine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427022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817D073C-F4B9-4048-875A-1E1FD23CFE6C}"/>
              </a:ext>
            </a:extLst>
          </p:cNvPr>
          <p:cNvSpPr/>
          <p:nvPr/>
        </p:nvSpPr>
        <p:spPr>
          <a:xfrm>
            <a:off x="6692576" y="2226195"/>
            <a:ext cx="1424198" cy="977189"/>
          </a:xfrm>
          <a:prstGeom prst="rect">
            <a:avLst/>
          </a:prstGeom>
          <a:solidFill>
            <a:srgbClr val="764781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32E0A3-727D-40BB-A652-21118CCF4A92}"/>
              </a:ext>
            </a:extLst>
          </p:cNvPr>
          <p:cNvSpPr/>
          <p:nvPr/>
        </p:nvSpPr>
        <p:spPr>
          <a:xfrm>
            <a:off x="8132270" y="3214207"/>
            <a:ext cx="1514020" cy="1235362"/>
          </a:xfrm>
          <a:prstGeom prst="rect">
            <a:avLst/>
          </a:prstGeom>
          <a:solidFill>
            <a:srgbClr val="F8E86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DBA8B-D524-42C3-B232-52791855E7BA}"/>
              </a:ext>
            </a:extLst>
          </p:cNvPr>
          <p:cNvSpPr/>
          <p:nvPr/>
        </p:nvSpPr>
        <p:spPr>
          <a:xfrm>
            <a:off x="6692576" y="3214208"/>
            <a:ext cx="1424198" cy="1235361"/>
          </a:xfrm>
          <a:prstGeom prst="rect">
            <a:avLst/>
          </a:prstGeom>
          <a:solidFill>
            <a:srgbClr val="6BC69B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0C012-870A-4DE6-82E5-009923B1E06A}"/>
              </a:ext>
            </a:extLst>
          </p:cNvPr>
          <p:cNvSpPr/>
          <p:nvPr/>
        </p:nvSpPr>
        <p:spPr>
          <a:xfrm>
            <a:off x="8132269" y="2226194"/>
            <a:ext cx="1514020" cy="977190"/>
          </a:xfrm>
          <a:prstGeom prst="rect">
            <a:avLst/>
          </a:prstGeom>
          <a:solidFill>
            <a:srgbClr val="688FAA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89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05452"/>
            <a:ext cx="9132579" cy="525380"/>
          </a:xfrm>
        </p:spPr>
        <p:txBody>
          <a:bodyPr/>
          <a:lstStyle/>
          <a:p>
            <a:r>
              <a:rPr lang="en-US" dirty="0"/>
              <a:t>Chloramine Oxidation Category May Impact </a:t>
            </a:r>
            <a:r>
              <a:rPr lang="en-US" dirty="0" err="1"/>
              <a:t>TOrC</a:t>
            </a:r>
            <a:r>
              <a:rPr lang="en-US" dirty="0"/>
              <a:t> Removal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3C9017-981F-4847-B87F-29C31E974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473645"/>
              </p:ext>
            </p:extLst>
          </p:nvPr>
        </p:nvGraphicFramePr>
        <p:xfrm>
          <a:off x="5351775" y="1737298"/>
          <a:ext cx="3347729" cy="274332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713191">
                  <a:extLst>
                    <a:ext uri="{9D8B030D-6E8A-4147-A177-3AD203B41FA5}">
                      <a16:colId xmlns:a16="http://schemas.microsoft.com/office/drawing/2014/main" val="119772559"/>
                    </a:ext>
                  </a:extLst>
                </a:gridCol>
                <a:gridCol w="1634538">
                  <a:extLst>
                    <a:ext uri="{9D8B030D-6E8A-4147-A177-3AD203B41FA5}">
                      <a16:colId xmlns:a16="http://schemas.microsoft.com/office/drawing/2014/main" val="1216832334"/>
                    </a:ext>
                  </a:extLst>
                </a:gridCol>
              </a:tblGrid>
              <a:tr h="51123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Chlorine Oxidation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93" marR="665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Chlorine Oxidation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93" marR="66593" marT="0" marB="0" anchor="ctr"/>
                </a:tc>
                <a:extLst>
                  <a:ext uri="{0D108BD9-81ED-4DB2-BD59-A6C34878D82A}">
                    <a16:rowId xmlns:a16="http://schemas.microsoft.com/office/drawing/2014/main" val="3209510408"/>
                  </a:ext>
                </a:extLst>
              </a:tr>
              <a:tr h="2222468">
                <a:tc>
                  <a:txBody>
                    <a:bodyPr/>
                    <a:lstStyle/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Caffeine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Carbamazepine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Dilantin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Fluoxetine 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Gemfibrozil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Ibuprofen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Meprobamate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Sulfamethoxazole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TCEP</a:t>
                      </a:r>
                    </a:p>
                  </a:txBody>
                  <a:tcPr marL="66593" marR="665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100" b="0" dirty="0">
                          <a:effectLst/>
                        </a:rPr>
                      </a:br>
                      <a:r>
                        <a:rPr lang="en-US" sz="1100" b="0" dirty="0">
                          <a:effectLst/>
                        </a:rPr>
                        <a:t>Acetaminophen </a:t>
                      </a:r>
                      <a:br>
                        <a:rPr lang="en-US" sz="1100" b="0" dirty="0">
                          <a:effectLst/>
                        </a:rPr>
                      </a:br>
                      <a:r>
                        <a:rPr lang="en-US" sz="1100" b="0" dirty="0">
                          <a:effectLst/>
                        </a:rPr>
                        <a:t>Triclosan</a:t>
                      </a:r>
                      <a:endParaRPr lang="en-US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93" marR="66593" marT="0" marB="0" anchor="ctr"/>
                </a:tc>
                <a:extLst>
                  <a:ext uri="{0D108BD9-81ED-4DB2-BD59-A6C34878D82A}">
                    <a16:rowId xmlns:a16="http://schemas.microsoft.com/office/drawing/2014/main" val="4289723460"/>
                  </a:ext>
                </a:extLst>
              </a:tr>
            </a:tbl>
          </a:graphicData>
        </a:graphic>
      </p:graphicFrame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97BCB7-4D99-4088-96D6-86528B6FE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28"/>
          <a:stretch/>
        </p:blipFill>
        <p:spPr>
          <a:xfrm>
            <a:off x="1039782" y="1186133"/>
            <a:ext cx="3250069" cy="37573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463D1D-8B6E-42A7-8446-C24FD331C6A1}"/>
              </a:ext>
            </a:extLst>
          </p:cNvPr>
          <p:cNvSpPr/>
          <p:nvPr/>
        </p:nvSpPr>
        <p:spPr>
          <a:xfrm>
            <a:off x="5351774" y="2247900"/>
            <a:ext cx="1586612" cy="2232721"/>
          </a:xfrm>
          <a:prstGeom prst="rect">
            <a:avLst/>
          </a:prstGeom>
          <a:solidFill>
            <a:srgbClr val="ED959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88ECB-55FB-4AB6-BEA7-88F2D25A9D68}"/>
              </a:ext>
            </a:extLst>
          </p:cNvPr>
          <p:cNvSpPr/>
          <p:nvPr/>
        </p:nvSpPr>
        <p:spPr>
          <a:xfrm>
            <a:off x="6938386" y="2247900"/>
            <a:ext cx="1761118" cy="2232721"/>
          </a:xfrm>
          <a:prstGeom prst="rect">
            <a:avLst/>
          </a:prstGeom>
          <a:solidFill>
            <a:srgbClr val="48CED2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7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BBB5AB-7C36-4F35-88D0-D42B3E537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28"/>
          <a:stretch/>
        </p:blipFill>
        <p:spPr>
          <a:xfrm>
            <a:off x="1184562" y="1186133"/>
            <a:ext cx="3250069" cy="375730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46E14-CCDE-4876-A1BE-326237425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619"/>
          <a:stretch/>
        </p:blipFill>
        <p:spPr>
          <a:xfrm>
            <a:off x="5005711" y="1194395"/>
            <a:ext cx="3206219" cy="37490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CFB9A9-F53A-42AB-B873-C236218AF48D}"/>
              </a:ext>
            </a:extLst>
          </p:cNvPr>
          <p:cNvSpPr txBox="1">
            <a:spLocks/>
          </p:cNvSpPr>
          <p:nvPr/>
        </p:nvSpPr>
        <p:spPr>
          <a:xfrm>
            <a:off x="508001" y="405452"/>
            <a:ext cx="9132579" cy="5253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342896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 baseline="0">
                <a:solidFill>
                  <a:srgbClr val="39517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42896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685793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028690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371587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/>
              <a:t>Chloramine Oxidation Category May Impact TOrC Removal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92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C2AE91-3EBA-44C6-A79C-298A0AE5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63" y="1581272"/>
            <a:ext cx="4449561" cy="314151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D70AD81-C2C8-4D06-A345-090F75ECC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054811"/>
              </p:ext>
            </p:extLst>
          </p:nvPr>
        </p:nvGraphicFramePr>
        <p:xfrm>
          <a:off x="5351775" y="1737298"/>
          <a:ext cx="3347729" cy="274332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713191">
                  <a:extLst>
                    <a:ext uri="{9D8B030D-6E8A-4147-A177-3AD203B41FA5}">
                      <a16:colId xmlns:a16="http://schemas.microsoft.com/office/drawing/2014/main" val="119772559"/>
                    </a:ext>
                  </a:extLst>
                </a:gridCol>
                <a:gridCol w="1634538">
                  <a:extLst>
                    <a:ext uri="{9D8B030D-6E8A-4147-A177-3AD203B41FA5}">
                      <a16:colId xmlns:a16="http://schemas.microsoft.com/office/drawing/2014/main" val="1216832334"/>
                    </a:ext>
                  </a:extLst>
                </a:gridCol>
              </a:tblGrid>
              <a:tr h="51123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Chlorine Oxidation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93" marR="665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Chlorine Oxidation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93" marR="66593" marT="0" marB="0" anchor="ctr"/>
                </a:tc>
                <a:extLst>
                  <a:ext uri="{0D108BD9-81ED-4DB2-BD59-A6C34878D82A}">
                    <a16:rowId xmlns:a16="http://schemas.microsoft.com/office/drawing/2014/main" val="3209510408"/>
                  </a:ext>
                </a:extLst>
              </a:tr>
              <a:tr h="2222468">
                <a:tc>
                  <a:txBody>
                    <a:bodyPr/>
                    <a:lstStyle/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Caffeine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Carbamazepine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Dilantin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Fluoxetine 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Gemfibrozil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Ibuprofen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Meprobamate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Sulfamethoxazole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TCEP</a:t>
                      </a:r>
                    </a:p>
                  </a:txBody>
                  <a:tcPr marL="66593" marR="665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100" b="0" dirty="0">
                          <a:effectLst/>
                        </a:rPr>
                      </a:br>
                      <a:r>
                        <a:rPr lang="en-US" sz="1100" b="0" dirty="0">
                          <a:effectLst/>
                        </a:rPr>
                        <a:t>Acetaminophen </a:t>
                      </a:r>
                      <a:br>
                        <a:rPr lang="en-US" sz="1100" b="0" dirty="0">
                          <a:effectLst/>
                        </a:rPr>
                      </a:br>
                      <a:r>
                        <a:rPr lang="en-US" sz="1100" b="0" dirty="0">
                          <a:effectLst/>
                        </a:rPr>
                        <a:t>Triclosan</a:t>
                      </a:r>
                      <a:endParaRPr lang="en-US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93" marR="66593" marT="0" marB="0" anchor="ctr"/>
                </a:tc>
                <a:extLst>
                  <a:ext uri="{0D108BD9-81ED-4DB2-BD59-A6C34878D82A}">
                    <a16:rowId xmlns:a16="http://schemas.microsoft.com/office/drawing/2014/main" val="428972346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FE0C7BF-B255-476C-BC54-82B838303E77}"/>
              </a:ext>
            </a:extLst>
          </p:cNvPr>
          <p:cNvSpPr/>
          <p:nvPr/>
        </p:nvSpPr>
        <p:spPr>
          <a:xfrm>
            <a:off x="5351774" y="2247900"/>
            <a:ext cx="1586612" cy="2232721"/>
          </a:xfrm>
          <a:prstGeom prst="rect">
            <a:avLst/>
          </a:prstGeom>
          <a:solidFill>
            <a:srgbClr val="ED959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5026D0-F4B0-49DD-A266-DF6A0D8D8ECF}"/>
              </a:ext>
            </a:extLst>
          </p:cNvPr>
          <p:cNvSpPr/>
          <p:nvPr/>
        </p:nvSpPr>
        <p:spPr>
          <a:xfrm>
            <a:off x="6938386" y="2247900"/>
            <a:ext cx="1761118" cy="2232721"/>
          </a:xfrm>
          <a:prstGeom prst="rect">
            <a:avLst/>
          </a:prstGeom>
          <a:solidFill>
            <a:srgbClr val="48CED2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438434"/>
            <a:ext cx="9132579" cy="525380"/>
          </a:xfrm>
        </p:spPr>
        <p:txBody>
          <a:bodyPr/>
          <a:lstStyle/>
          <a:p>
            <a:r>
              <a:rPr lang="en-US" dirty="0"/>
              <a:t>Triclosan Is Consistently Removed by Chloramine Oxidation</a:t>
            </a:r>
            <a:br>
              <a:rPr lang="en-US" dirty="0"/>
            </a:br>
            <a:endParaRPr lang="en-US" b="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03E061C-CA14-4C3A-B550-220B98A0A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420" y="720219"/>
            <a:ext cx="6948180" cy="288722"/>
          </a:xfrm>
        </p:spPr>
        <p:txBody>
          <a:bodyPr/>
          <a:lstStyle/>
          <a:p>
            <a:r>
              <a:rPr lang="en-US" dirty="0"/>
              <a:t>Within the “Good Chloramine Oxidation” category, Triclosan has the best removal performance.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013DF6-668A-4924-B91A-13DCB9D62FC3}"/>
              </a:ext>
            </a:extLst>
          </p:cNvPr>
          <p:cNvSpPr/>
          <p:nvPr/>
        </p:nvSpPr>
        <p:spPr>
          <a:xfrm>
            <a:off x="7513319" y="3495648"/>
            <a:ext cx="717977" cy="312420"/>
          </a:xfrm>
          <a:prstGeom prst="rect">
            <a:avLst/>
          </a:prstGeom>
          <a:noFill/>
          <a:ln w="38100">
            <a:solidFill>
              <a:srgbClr val="756BB1">
                <a:alpha val="75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C48EA8-4EC5-4713-9C8D-705BFF52B3E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413761" y="3651858"/>
            <a:ext cx="4099558" cy="980679"/>
          </a:xfrm>
          <a:prstGeom prst="straightConnector1">
            <a:avLst/>
          </a:prstGeom>
          <a:ln w="34925">
            <a:solidFill>
              <a:srgbClr val="756BB1">
                <a:alpha val="75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029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1AF304-6FB0-4F14-A3B5-A33ADB866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443514"/>
            <a:ext cx="9144000" cy="820738"/>
          </a:xfrm>
        </p:spPr>
        <p:txBody>
          <a:bodyPr/>
          <a:lstStyle/>
          <a:p>
            <a:r>
              <a:rPr lang="en-US" dirty="0"/>
              <a:t>Pathogen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20CCCC-7D10-46BA-BFA5-08F6E32AF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5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410209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</a:rPr>
              <a:t>Increased Removal of Pathogens Observed for DBF—Although Sample Sizes are Small</a:t>
            </a:r>
            <a:endParaRPr lang="en-US" dirty="0">
              <a:ea typeface="MS PGothic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08E11F-56D1-427A-AF24-DFF56064B2D8}"/>
              </a:ext>
            </a:extLst>
          </p:cNvPr>
          <p:cNvSpPr txBox="1"/>
          <p:nvPr/>
        </p:nvSpPr>
        <p:spPr>
          <a:xfrm>
            <a:off x="1273791" y="469775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EA1D7-5DEB-42DB-9494-6791EC3A49AB}"/>
              </a:ext>
            </a:extLst>
          </p:cNvPr>
          <p:cNvSpPr txBox="1"/>
          <p:nvPr/>
        </p:nvSpPr>
        <p:spPr>
          <a:xfrm>
            <a:off x="2520931" y="469775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DA0F9-6200-4742-808B-0B6FEC1532C0}"/>
              </a:ext>
            </a:extLst>
          </p:cNvPr>
          <p:cNvSpPr txBox="1"/>
          <p:nvPr/>
        </p:nvSpPr>
        <p:spPr>
          <a:xfrm>
            <a:off x="3768071" y="469775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87B78-7CAA-4C4D-9385-4FEFB5C94EEF}"/>
              </a:ext>
            </a:extLst>
          </p:cNvPr>
          <p:cNvSpPr txBox="1"/>
          <p:nvPr/>
        </p:nvSpPr>
        <p:spPr>
          <a:xfrm>
            <a:off x="6102331" y="469021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6342A-B7D0-4038-9B2D-58707BB9A988}"/>
              </a:ext>
            </a:extLst>
          </p:cNvPr>
          <p:cNvSpPr txBox="1"/>
          <p:nvPr/>
        </p:nvSpPr>
        <p:spPr>
          <a:xfrm>
            <a:off x="7349471" y="469021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4EE3A-C648-456B-9316-5FCED8971BDF}"/>
              </a:ext>
            </a:extLst>
          </p:cNvPr>
          <p:cNvSpPr txBox="1"/>
          <p:nvPr/>
        </p:nvSpPr>
        <p:spPr>
          <a:xfrm>
            <a:off x="8596611" y="469021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6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F2B514-CEFF-42FE-BDF0-04086C2A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9" y="1376172"/>
            <a:ext cx="4532959" cy="32004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4654F6-E574-4D37-AFE3-D437E93A7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2" y="1376172"/>
            <a:ext cx="453295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43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178F80-F23D-4563-9789-F7396AA4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Reduction Correlates to Turbidity Breakthrough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2E82B2-985D-4D93-AC43-CBDCAE2F2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Unpublished data from Ian Douglas, City of Ottawa, Filter Study on Surface Water Treatment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18BA3-0F17-4FA1-8976-52BE1479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1592684"/>
            <a:ext cx="4949282" cy="3057525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84059B-10BA-48F3-824C-F36DB1BE9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53"/>
          <a:stretch/>
        </p:blipFill>
        <p:spPr>
          <a:xfrm>
            <a:off x="257212" y="1560594"/>
            <a:ext cx="4519847" cy="3657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71DBC6-65AF-4BB2-8B4B-374E557D142C}"/>
              </a:ext>
            </a:extLst>
          </p:cNvPr>
          <p:cNvSpPr/>
          <p:nvPr/>
        </p:nvSpPr>
        <p:spPr>
          <a:xfrm>
            <a:off x="670900" y="1364084"/>
            <a:ext cx="2896032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A70D65-96AB-42D7-B355-04DC9D093CA8}"/>
              </a:ext>
            </a:extLst>
          </p:cNvPr>
          <p:cNvSpPr/>
          <p:nvPr/>
        </p:nvSpPr>
        <p:spPr>
          <a:xfrm>
            <a:off x="3566932" y="1364084"/>
            <a:ext cx="1210127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174D6-FFEE-4B6A-8A7E-222B96EA9BF4}"/>
              </a:ext>
            </a:extLst>
          </p:cNvPr>
          <p:cNvCxnSpPr>
            <a:cxnSpLocks/>
          </p:cNvCxnSpPr>
          <p:nvPr/>
        </p:nvCxnSpPr>
        <p:spPr>
          <a:xfrm>
            <a:off x="5382943" y="1216791"/>
            <a:ext cx="1210127" cy="122637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539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1AF304-6FB0-4F14-A3B5-A33ADB866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443514"/>
            <a:ext cx="9144000" cy="820738"/>
          </a:xfrm>
        </p:spPr>
        <p:txBody>
          <a:bodyPr/>
          <a:lstStyle/>
          <a:p>
            <a:r>
              <a:rPr lang="en-US" dirty="0"/>
              <a:t>Concluding Thoughts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20CCCC-7D10-46BA-BFA5-08F6E32AF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9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6698463-9646-474A-BB2B-81CF15C4B3A1}"/>
              </a:ext>
            </a:extLst>
          </p:cNvPr>
          <p:cNvSpPr txBox="1">
            <a:spLocks/>
          </p:cNvSpPr>
          <p:nvPr/>
        </p:nvSpPr>
        <p:spPr>
          <a:xfrm>
            <a:off x="522604" y="381548"/>
            <a:ext cx="9132579" cy="5253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342896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 baseline="0">
                <a:solidFill>
                  <a:srgbClr val="39517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42896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685793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028690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371587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dirty="0">
                <a:cs typeface="Arial"/>
              </a:rPr>
              <a:t>Project History</a:t>
            </a:r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7D0B6D0-63FC-42FA-A01E-CC104C752115}"/>
              </a:ext>
            </a:extLst>
          </p:cNvPr>
          <p:cNvSpPr txBox="1">
            <a:spLocks/>
          </p:cNvSpPr>
          <p:nvPr/>
        </p:nvSpPr>
        <p:spPr>
          <a:xfrm>
            <a:off x="522604" y="928319"/>
            <a:ext cx="9135762" cy="364350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a typeface="MS PGothic"/>
                <a:cs typeface="Arial"/>
              </a:rPr>
              <a:t>The Loxahatchee filter upgrade provided an opportunity to evaluate different filter types and their effectiveness in removal of TSS, pathogens, and contaminants of emerging concern (CECs)</a:t>
            </a:r>
          </a:p>
        </p:txBody>
      </p:sp>
      <p:pic>
        <p:nvPicPr>
          <p:cNvPr id="11" name="Picture 10" descr="A picture containing grass, outdoor, building&#10;&#10;Description automatically generated">
            <a:extLst>
              <a:ext uri="{FF2B5EF4-FFF2-40B4-BE49-F238E27FC236}">
                <a16:creationId xmlns:a16="http://schemas.microsoft.com/office/drawing/2014/main" id="{0A5A8DE2-0272-4CA6-B22B-D30CE35F8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48" t="14320" r="8336" b="17716"/>
          <a:stretch/>
        </p:blipFill>
        <p:spPr>
          <a:xfrm>
            <a:off x="5288022" y="2292400"/>
            <a:ext cx="4370344" cy="2300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333796-2271-4102-816A-092CBAEF0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44" b="17219"/>
          <a:stretch/>
        </p:blipFill>
        <p:spPr>
          <a:xfrm>
            <a:off x="224542" y="2292400"/>
            <a:ext cx="4647437" cy="230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79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9E0BE14-0BAF-449D-80F1-ED9221EA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0" y="1035749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ea typeface="MS PGothic"/>
                <a:cs typeface="Arial"/>
              </a:rPr>
              <a:t>Improve filter performance for operational parameters like TSS and turbidity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5BCC4-67B4-452B-9CA7-5C3ADA98C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0" r="13339" b="1"/>
          <a:stretch/>
        </p:blipFill>
        <p:spPr>
          <a:xfrm>
            <a:off x="504818" y="1690588"/>
            <a:ext cx="4291811" cy="3460808"/>
          </a:xfrm>
          <a:prstGeom prst="rect">
            <a:avLst/>
          </a:prstGeom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7BEC2F87-44AB-4D53-9708-B2A0558C88E9}"/>
              </a:ext>
            </a:extLst>
          </p:cNvPr>
          <p:cNvSpPr txBox="1">
            <a:spLocks/>
          </p:cNvSpPr>
          <p:nvPr/>
        </p:nvSpPr>
        <p:spPr>
          <a:xfrm>
            <a:off x="5363372" y="2131390"/>
            <a:ext cx="3876676" cy="18976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Filter upgrade to DBF:</a:t>
            </a:r>
          </a:p>
          <a:p>
            <a:r>
              <a:rPr lang="en-US" sz="1800" b="1" dirty="0"/>
              <a:t>Increased TSS removal by 7.5%</a:t>
            </a:r>
          </a:p>
          <a:p>
            <a:r>
              <a:rPr lang="en-US" sz="1800" b="1" dirty="0"/>
              <a:t>Decreased effluent TSS by 40%</a:t>
            </a:r>
          </a:p>
          <a:p>
            <a:r>
              <a:rPr lang="en-US" sz="1800" b="1" dirty="0"/>
              <a:t>Decreased effluent turbidity by 25% </a:t>
            </a:r>
          </a:p>
        </p:txBody>
      </p:sp>
    </p:spTree>
    <p:extLst>
      <p:ext uri="{BB962C8B-B14F-4D97-AF65-F5344CB8AC3E}">
        <p14:creationId xmlns:p14="http://schemas.microsoft.com/office/powerpoint/2010/main" val="569960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9E0BE14-0BAF-449D-80F1-ED9221EA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0" y="1035749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>
                <a:ea typeface="MS PGothic"/>
                <a:cs typeface="Arial"/>
              </a:rPr>
              <a:t>Analyze the impact of filter upgrade on trace organic contaminants (</a:t>
            </a:r>
            <a:r>
              <a:rPr lang="en-US" dirty="0" err="1">
                <a:ea typeface="MS PGothic"/>
                <a:cs typeface="Arial"/>
              </a:rPr>
              <a:t>TOrCs</a:t>
            </a:r>
            <a:r>
              <a:rPr lang="en-US" dirty="0">
                <a:ea typeface="MS PGothic"/>
                <a:cs typeface="Arial"/>
              </a:rPr>
              <a:t>) and pathogens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7BEC2F87-44AB-4D53-9708-B2A0558C88E9}"/>
              </a:ext>
            </a:extLst>
          </p:cNvPr>
          <p:cNvSpPr txBox="1">
            <a:spLocks/>
          </p:cNvSpPr>
          <p:nvPr/>
        </p:nvSpPr>
        <p:spPr>
          <a:xfrm>
            <a:off x="5363372" y="2131390"/>
            <a:ext cx="3876676" cy="18976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Filter upgrade to DBF:</a:t>
            </a:r>
          </a:p>
          <a:p>
            <a:r>
              <a:rPr lang="en-US" sz="1800" dirty="0"/>
              <a:t>Had no observable impact on </a:t>
            </a:r>
            <a:r>
              <a:rPr lang="en-US" sz="1800" dirty="0" err="1"/>
              <a:t>TOrC</a:t>
            </a:r>
            <a:r>
              <a:rPr lang="en-US" sz="1800" dirty="0"/>
              <a:t> removal</a:t>
            </a:r>
          </a:p>
          <a:p>
            <a:r>
              <a:rPr lang="en-US" sz="1800" b="1" dirty="0"/>
              <a:t>Increased removal of </a:t>
            </a:r>
            <a:r>
              <a:rPr lang="en-US" sz="1800" b="1" i="1" dirty="0"/>
              <a:t>Cryptosporidium</a:t>
            </a:r>
            <a:r>
              <a:rPr lang="en-US" sz="1800" b="1" dirty="0"/>
              <a:t> and </a:t>
            </a:r>
            <a:r>
              <a:rPr lang="en-US" sz="1800" b="1" i="1" dirty="0"/>
              <a:t>Giardia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6650C92-1E40-499F-ACE9-4883FFDB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79" y="1637852"/>
            <a:ext cx="453295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58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D5DFEF5-41D2-4EAA-AFF8-78BB40070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70"/>
          <a:stretch/>
        </p:blipFill>
        <p:spPr>
          <a:xfrm>
            <a:off x="504818" y="1719862"/>
            <a:ext cx="4432300" cy="272970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9E0BE14-0BAF-449D-80F1-ED9221EA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0" y="1035749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>
                <a:ea typeface="MS PGothic"/>
              </a:rPr>
              <a:t>Analyze </a:t>
            </a:r>
            <a:r>
              <a:rPr lang="en-US" dirty="0"/>
              <a:t>biodegradability and sorption to filter media and chloramine impacts removal of </a:t>
            </a:r>
            <a:r>
              <a:rPr lang="en-US" dirty="0" err="1"/>
              <a:t>TOrCs</a:t>
            </a:r>
            <a:endParaRPr lang="en-US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7BEC2F87-44AB-4D53-9708-B2A0558C88E9}"/>
              </a:ext>
            </a:extLst>
          </p:cNvPr>
          <p:cNvSpPr txBox="1">
            <a:spLocks/>
          </p:cNvSpPr>
          <p:nvPr/>
        </p:nvSpPr>
        <p:spPr>
          <a:xfrm>
            <a:off x="5472816" y="2272848"/>
            <a:ext cx="3657788" cy="18976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Neither biodegradability nor sorption category has an impact on </a:t>
            </a:r>
            <a:r>
              <a:rPr lang="en-US" sz="1800" dirty="0" err="1"/>
              <a:t>TOrC</a:t>
            </a:r>
            <a:r>
              <a:rPr lang="en-US" sz="1800" dirty="0"/>
              <a:t> removal</a:t>
            </a:r>
            <a:endParaRPr lang="en-US" sz="1800" i="1" dirty="0"/>
          </a:p>
          <a:p>
            <a:pPr marL="0" indent="0">
              <a:buNone/>
            </a:pPr>
            <a:r>
              <a:rPr lang="en-US" sz="1800" dirty="0"/>
              <a:t>However, </a:t>
            </a:r>
            <a:r>
              <a:rPr lang="en-US" sz="1800" i="1" dirty="0"/>
              <a:t>chloramine oxidation category may have an impact</a:t>
            </a:r>
            <a:r>
              <a:rPr lang="en-US" sz="1800" dirty="0"/>
              <a:t> on </a:t>
            </a:r>
            <a:r>
              <a:rPr lang="en-US" sz="1800" dirty="0" err="1"/>
              <a:t>TOrC</a:t>
            </a:r>
            <a:r>
              <a:rPr lang="en-US" sz="1800" dirty="0"/>
              <a:t> removal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2C558-E9E9-4324-84DB-787F2FCAFD61}"/>
              </a:ext>
            </a:extLst>
          </p:cNvPr>
          <p:cNvSpPr txBox="1"/>
          <p:nvPr/>
        </p:nvSpPr>
        <p:spPr>
          <a:xfrm>
            <a:off x="904875" y="4451147"/>
            <a:ext cx="1455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64781"/>
                </a:solidFill>
                <a:latin typeface="+mn-lt"/>
              </a:rPr>
              <a:t>Poor sorption, </a:t>
            </a:r>
          </a:p>
          <a:p>
            <a:r>
              <a:rPr lang="en-US" sz="1100" dirty="0">
                <a:solidFill>
                  <a:srgbClr val="764781"/>
                </a:solidFill>
                <a:latin typeface="+mn-lt"/>
              </a:rPr>
              <a:t>Poor biodegradation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2B63B-AC92-4D74-89A7-76651ABE0AA5}"/>
              </a:ext>
            </a:extLst>
          </p:cNvPr>
          <p:cNvSpPr txBox="1"/>
          <p:nvPr/>
        </p:nvSpPr>
        <p:spPr>
          <a:xfrm>
            <a:off x="1785199" y="4818990"/>
            <a:ext cx="1455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688FAA"/>
                </a:solidFill>
                <a:latin typeface="+mn-lt"/>
              </a:rPr>
              <a:t>Good sorption, </a:t>
            </a:r>
          </a:p>
          <a:p>
            <a:r>
              <a:rPr lang="en-US" sz="1100" dirty="0">
                <a:solidFill>
                  <a:srgbClr val="688FAA"/>
                </a:solidFill>
                <a:latin typeface="+mn-lt"/>
              </a:rPr>
              <a:t>Poor biodegradation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83D3C-767D-4DA4-9BA9-19F8F2A2F690}"/>
              </a:ext>
            </a:extLst>
          </p:cNvPr>
          <p:cNvSpPr txBox="1"/>
          <p:nvPr/>
        </p:nvSpPr>
        <p:spPr>
          <a:xfrm>
            <a:off x="2746178" y="4470693"/>
            <a:ext cx="1502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6BC69B"/>
                </a:solidFill>
                <a:latin typeface="+mn-lt"/>
              </a:rPr>
              <a:t>Poor sorption, </a:t>
            </a:r>
          </a:p>
          <a:p>
            <a:r>
              <a:rPr lang="en-US" sz="1100" dirty="0">
                <a:solidFill>
                  <a:srgbClr val="6BC69B"/>
                </a:solidFill>
                <a:latin typeface="+mn-lt"/>
              </a:rPr>
              <a:t>Good biodegradation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1C59A7-F98A-4437-9BE8-128CAB1E9208}"/>
              </a:ext>
            </a:extLst>
          </p:cNvPr>
          <p:cNvSpPr txBox="1"/>
          <p:nvPr/>
        </p:nvSpPr>
        <p:spPr>
          <a:xfrm>
            <a:off x="3783853" y="4843226"/>
            <a:ext cx="1502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Good sorption, </a:t>
            </a:r>
          </a:p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Good biodegradation</a:t>
            </a:r>
          </a:p>
        </p:txBody>
      </p:sp>
    </p:spTree>
    <p:extLst>
      <p:ext uri="{BB962C8B-B14F-4D97-AF65-F5344CB8AC3E}">
        <p14:creationId xmlns:p14="http://schemas.microsoft.com/office/powerpoint/2010/main" val="4153282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1AF304-6FB0-4F14-A3B5-A33ADB866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443514"/>
            <a:ext cx="9144000" cy="820738"/>
          </a:xfrm>
        </p:spPr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20CCCC-7D10-46BA-BFA5-08F6E32AF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25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Upgrading to DBF Significantly Reduced TSS and Turbidity Based on Two-Sample </a:t>
            </a:r>
            <a:r>
              <a:rPr lang="en-US" i="1" dirty="0">
                <a:ea typeface="MS PGothic"/>
                <a:cs typeface="Arial"/>
              </a:rPr>
              <a:t>t </a:t>
            </a:r>
            <a:r>
              <a:rPr lang="en-US" dirty="0">
                <a:ea typeface="MS PGothic"/>
                <a:cs typeface="Arial"/>
              </a:rPr>
              <a:t>Test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A5135A-BCF8-40B5-A9CE-42412F40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73"/>
          <a:stretch/>
        </p:blipFill>
        <p:spPr>
          <a:xfrm>
            <a:off x="519420" y="1432816"/>
            <a:ext cx="4145838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923924" y="1232524"/>
            <a:ext cx="1857375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3637369" y="1232524"/>
            <a:ext cx="858431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0F41-475D-41E8-8DDB-C4D81C41663E}"/>
              </a:ext>
            </a:extLst>
          </p:cNvPr>
          <p:cNvSpPr/>
          <p:nvPr/>
        </p:nvSpPr>
        <p:spPr>
          <a:xfrm>
            <a:off x="2778938" y="1232524"/>
            <a:ext cx="858431" cy="228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Transition</a:t>
            </a:r>
          </a:p>
        </p:txBody>
      </p:sp>
    </p:spTree>
    <p:extLst>
      <p:ext uri="{BB962C8B-B14F-4D97-AF65-F5344CB8AC3E}">
        <p14:creationId xmlns:p14="http://schemas.microsoft.com/office/powerpoint/2010/main" val="79928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Upgrading to DBF Significantly Reduced TSS and Turbidity Based on Two-Sample </a:t>
            </a:r>
            <a:r>
              <a:rPr lang="en-US" i="1" dirty="0">
                <a:ea typeface="MS PGothic"/>
                <a:cs typeface="Arial"/>
              </a:rPr>
              <a:t>t </a:t>
            </a:r>
            <a:r>
              <a:rPr lang="en-US" dirty="0">
                <a:ea typeface="MS PGothic"/>
                <a:cs typeface="Arial"/>
              </a:rPr>
              <a:t>Test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A5135A-BCF8-40B5-A9CE-42412F40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73"/>
          <a:stretch/>
        </p:blipFill>
        <p:spPr>
          <a:xfrm>
            <a:off x="519420" y="1432816"/>
            <a:ext cx="4145838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923924" y="1232524"/>
            <a:ext cx="1857375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3637369" y="1232524"/>
            <a:ext cx="858431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0F41-475D-41E8-8DDB-C4D81C41663E}"/>
              </a:ext>
            </a:extLst>
          </p:cNvPr>
          <p:cNvSpPr/>
          <p:nvPr/>
        </p:nvSpPr>
        <p:spPr>
          <a:xfrm>
            <a:off x="2778938" y="1232524"/>
            <a:ext cx="858431" cy="228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Transition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1402FD6-E53D-4EC1-B7C8-3F60DCDBE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41"/>
          <a:stretch/>
        </p:blipFill>
        <p:spPr>
          <a:xfrm>
            <a:off x="4919353" y="1432816"/>
            <a:ext cx="4142326" cy="3657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3E6B1E-A0B2-4B6E-B400-EDF1E51407E6}"/>
              </a:ext>
            </a:extLst>
          </p:cNvPr>
          <p:cNvSpPr/>
          <p:nvPr/>
        </p:nvSpPr>
        <p:spPr>
          <a:xfrm>
            <a:off x="5305424" y="1232524"/>
            <a:ext cx="1857375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36B62-AD82-407F-A28F-69F7B82E847A}"/>
              </a:ext>
            </a:extLst>
          </p:cNvPr>
          <p:cNvSpPr/>
          <p:nvPr/>
        </p:nvSpPr>
        <p:spPr>
          <a:xfrm>
            <a:off x="8018869" y="1232524"/>
            <a:ext cx="858431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91B18E-E440-4DF8-8F24-04C1A963C8CF}"/>
              </a:ext>
            </a:extLst>
          </p:cNvPr>
          <p:cNvSpPr/>
          <p:nvPr/>
        </p:nvSpPr>
        <p:spPr>
          <a:xfrm>
            <a:off x="7160438" y="1232524"/>
            <a:ext cx="858431" cy="228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47D89C-A841-46FE-B3CF-4C51751BD98F}"/>
              </a:ext>
            </a:extLst>
          </p:cNvPr>
          <p:cNvSpPr/>
          <p:nvPr/>
        </p:nvSpPr>
        <p:spPr>
          <a:xfrm>
            <a:off x="519420" y="1028700"/>
            <a:ext cx="4215554" cy="40617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4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Upgrading to DBF Significantly Reduced TSS and Turbidity Based on Two-Sample </a:t>
            </a:r>
            <a:r>
              <a:rPr lang="en-US" i="1" dirty="0">
                <a:ea typeface="MS PGothic"/>
                <a:cs typeface="Arial"/>
              </a:rPr>
              <a:t>t </a:t>
            </a:r>
            <a:r>
              <a:rPr lang="en-US" dirty="0">
                <a:ea typeface="MS PGothic"/>
                <a:cs typeface="Arial"/>
              </a:rPr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89DDD7-E056-4856-ABF8-148043DB6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0" y="1527799"/>
            <a:ext cx="3876676" cy="36435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a Two Sample </a:t>
            </a:r>
            <a:r>
              <a:rPr lang="en-US" i="1" dirty="0"/>
              <a:t>t</a:t>
            </a:r>
            <a:r>
              <a:rPr lang="en-US" dirty="0"/>
              <a:t>-Test, the mean TSS and turbidity are</a:t>
            </a:r>
            <a:r>
              <a:rPr lang="en-US" i="1" dirty="0"/>
              <a:t> significantly </a:t>
            </a:r>
            <a:r>
              <a:rPr lang="en-US" dirty="0"/>
              <a:t>different after DBF comes online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p-value (TSS): </a:t>
            </a:r>
            <a:r>
              <a:rPr lang="en-US" b="1" dirty="0"/>
              <a:t>1.06 x 10</a:t>
            </a:r>
            <a:r>
              <a:rPr lang="en-US" b="1" baseline="30000" dirty="0"/>
              <a:t>-42 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p-value (turbidity): </a:t>
            </a:r>
            <a:r>
              <a:rPr lang="en-US" b="1" dirty="0"/>
              <a:t>1.48 x 10</a:t>
            </a:r>
            <a:r>
              <a:rPr lang="en-US" b="1" baseline="30000" dirty="0"/>
              <a:t>-61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where p-value &lt; 0.05 is significant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A5135A-BCF8-40B5-A9CE-42412F40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73"/>
          <a:stretch/>
        </p:blipFill>
        <p:spPr>
          <a:xfrm>
            <a:off x="519420" y="1432816"/>
            <a:ext cx="4145838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923924" y="1232524"/>
            <a:ext cx="1857375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3637369" y="1232524"/>
            <a:ext cx="858431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0F41-475D-41E8-8DDB-C4D81C41663E}"/>
              </a:ext>
            </a:extLst>
          </p:cNvPr>
          <p:cNvSpPr/>
          <p:nvPr/>
        </p:nvSpPr>
        <p:spPr>
          <a:xfrm>
            <a:off x="2778938" y="1232524"/>
            <a:ext cx="858431" cy="228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Transition</a:t>
            </a:r>
          </a:p>
        </p:txBody>
      </p:sp>
    </p:spTree>
    <p:extLst>
      <p:ext uri="{BB962C8B-B14F-4D97-AF65-F5344CB8AC3E}">
        <p14:creationId xmlns:p14="http://schemas.microsoft.com/office/powerpoint/2010/main" val="2702282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50" y="308685"/>
            <a:ext cx="9132579" cy="525380"/>
          </a:xfrm>
        </p:spPr>
        <p:txBody>
          <a:bodyPr/>
          <a:lstStyle/>
          <a:p>
            <a:r>
              <a:rPr lang="en-US" dirty="0"/>
              <a:t>Methodology and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55EC9-DD53-4318-91D7-98A94531D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50" y="949526"/>
            <a:ext cx="8665334" cy="179418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Non-detects</a:t>
            </a:r>
            <a:r>
              <a:rPr lang="en-US" dirty="0"/>
              <a:t> are set to the minimum reporting level (MRL) of instrument.</a:t>
            </a:r>
          </a:p>
          <a:p>
            <a:pPr marL="0" indent="0">
              <a:buNone/>
            </a:pPr>
            <a:r>
              <a:rPr lang="en-US" b="1" dirty="0"/>
              <a:t>Flow split assumption</a:t>
            </a:r>
            <a:r>
              <a:rPr lang="en-US" dirty="0"/>
              <a:t>: based on SCADA data, calculations were made assuming an average of 1.71 MGD to traveling bed filters and 6.25 MGD to synthetic media filters.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b="1" dirty="0"/>
              <a:t>triplicate data</a:t>
            </a:r>
            <a:r>
              <a:rPr lang="en-US" dirty="0"/>
              <a:t>, the mean value was used (analysis of variability shown below).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71AA8F-50DB-447F-85FC-34FFD2DC3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4" y="2585660"/>
            <a:ext cx="3626367" cy="256032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853312-A59B-473B-A88D-6CB57DD2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91" y="2585660"/>
            <a:ext cx="3626367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8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8EA183-B80E-48C5-9A42-D5398623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9" y="1044292"/>
            <a:ext cx="5530210" cy="3904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26378"/>
            <a:ext cx="9132579" cy="525380"/>
          </a:xfrm>
        </p:spPr>
        <p:txBody>
          <a:bodyPr/>
          <a:lstStyle/>
          <a:p>
            <a:r>
              <a:rPr lang="en-US" dirty="0"/>
              <a:t>DBF Shows Slight Increase in  Average Turbidity Removal Compared to SMF and TBF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6ACEB-FA13-4671-8ACB-5A6AC087AE86}"/>
              </a:ext>
            </a:extLst>
          </p:cNvPr>
          <p:cNvSpPr txBox="1"/>
          <p:nvPr/>
        </p:nvSpPr>
        <p:spPr>
          <a:xfrm>
            <a:off x="3310871" y="4971976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209FD-C641-430A-B737-CDB18664EF82}"/>
              </a:ext>
            </a:extLst>
          </p:cNvPr>
          <p:cNvSpPr txBox="1"/>
          <p:nvPr/>
        </p:nvSpPr>
        <p:spPr>
          <a:xfrm>
            <a:off x="4822171" y="4971976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5CD9A-2456-40FF-A91A-74E408E60926}"/>
              </a:ext>
            </a:extLst>
          </p:cNvPr>
          <p:cNvSpPr txBox="1"/>
          <p:nvPr/>
        </p:nvSpPr>
        <p:spPr>
          <a:xfrm>
            <a:off x="6333471" y="4949788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15</a:t>
            </a:r>
          </a:p>
        </p:txBody>
      </p:sp>
    </p:spTree>
    <p:extLst>
      <p:ext uri="{BB962C8B-B14F-4D97-AF65-F5344CB8AC3E}">
        <p14:creationId xmlns:p14="http://schemas.microsoft.com/office/powerpoint/2010/main" val="275593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55EC9-DD53-4318-91D7-98A94531D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19" y="2060862"/>
            <a:ext cx="3774708" cy="5253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Phase 1: Traveling Bed Filters (TBF) and Synthetic Media Filters (SMF)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ADC770-4A1C-4ADE-893F-74FE1B70833A}"/>
              </a:ext>
            </a:extLst>
          </p:cNvPr>
          <p:cNvCxnSpPr>
            <a:cxnSpLocks/>
          </p:cNvCxnSpPr>
          <p:nvPr/>
        </p:nvCxnSpPr>
        <p:spPr>
          <a:xfrm>
            <a:off x="423219" y="3495187"/>
            <a:ext cx="8914512" cy="0"/>
          </a:xfrm>
          <a:prstGeom prst="straightConnector1">
            <a:avLst/>
          </a:prstGeom>
          <a:ln w="69850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294483E-BFCD-41BA-9F66-06A3DA036AA1}"/>
              </a:ext>
            </a:extLst>
          </p:cNvPr>
          <p:cNvSpPr/>
          <p:nvPr/>
        </p:nvSpPr>
        <p:spPr>
          <a:xfrm>
            <a:off x="430519" y="2704413"/>
            <a:ext cx="2364457" cy="6602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CEC Sampling: Jan – Apr 2016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698463-9646-474A-BB2B-81CF15C4B3A1}"/>
              </a:ext>
            </a:extLst>
          </p:cNvPr>
          <p:cNvSpPr txBox="1">
            <a:spLocks/>
          </p:cNvSpPr>
          <p:nvPr/>
        </p:nvSpPr>
        <p:spPr>
          <a:xfrm>
            <a:off x="522604" y="381548"/>
            <a:ext cx="9132579" cy="5253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342896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 baseline="0">
                <a:solidFill>
                  <a:srgbClr val="39517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42896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685793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028690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371587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dirty="0">
                <a:cs typeface="Arial"/>
              </a:rPr>
              <a:t>Project History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FF824B-BB30-4157-BF30-31B1BCFD89CF}"/>
              </a:ext>
            </a:extLst>
          </p:cNvPr>
          <p:cNvSpPr/>
          <p:nvPr/>
        </p:nvSpPr>
        <p:spPr>
          <a:xfrm>
            <a:off x="4581307" y="4182298"/>
            <a:ext cx="4756424" cy="6602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CEC Sampling: Mar 2018 – May 2019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97369A4-6DD0-4159-922C-A45962D12714}"/>
              </a:ext>
            </a:extLst>
          </p:cNvPr>
          <p:cNvSpPr txBox="1">
            <a:spLocks/>
          </p:cNvSpPr>
          <p:nvPr/>
        </p:nvSpPr>
        <p:spPr>
          <a:xfrm>
            <a:off x="4585426" y="3656918"/>
            <a:ext cx="9135762" cy="5253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Phase 2: Upgrade to Deep Bed Filters (DBF)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F5180AD-FAE5-4A3E-8875-8FDE28506B8F}"/>
              </a:ext>
            </a:extLst>
          </p:cNvPr>
          <p:cNvSpPr txBox="1">
            <a:spLocks/>
          </p:cNvSpPr>
          <p:nvPr/>
        </p:nvSpPr>
        <p:spPr>
          <a:xfrm>
            <a:off x="423219" y="3673777"/>
            <a:ext cx="2242804" cy="5253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Timeline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7D0B6D0-63FC-42FA-A01E-CC104C752115}"/>
              </a:ext>
            </a:extLst>
          </p:cNvPr>
          <p:cNvSpPr txBox="1">
            <a:spLocks/>
          </p:cNvSpPr>
          <p:nvPr/>
        </p:nvSpPr>
        <p:spPr>
          <a:xfrm>
            <a:off x="522604" y="928319"/>
            <a:ext cx="9135762" cy="364350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a typeface="MS PGothic"/>
                <a:cs typeface="Arial"/>
              </a:rPr>
              <a:t>The Loxahatchee filter upgrade provided an opportunity to evaluate different filter types and their effectiveness in removal of TSS, pathogens, and trace organic compounds (</a:t>
            </a:r>
            <a:r>
              <a:rPr lang="en-US" sz="1800" dirty="0" err="1">
                <a:ea typeface="MS PGothic"/>
                <a:cs typeface="Arial"/>
              </a:rPr>
              <a:t>TOrCs</a:t>
            </a:r>
            <a:r>
              <a:rPr lang="en-US" sz="1800" dirty="0">
                <a:ea typeface="MS PGothic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505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5B3EA4-9058-490C-8C6A-7D95050C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0" y="908289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ea typeface="MS PGothic"/>
                <a:cs typeface="Arial"/>
              </a:rPr>
              <a:t>Improve operational performance for creation of high quality reuse water</a:t>
            </a:r>
          </a:p>
          <a:p>
            <a:pPr marL="523494" lvl="1" indent="-342900">
              <a:buFont typeface="+mj-lt"/>
              <a:buAutoNum type="arabicPeriod"/>
            </a:pPr>
            <a:r>
              <a:rPr lang="en-US" sz="1600" dirty="0">
                <a:ea typeface="MS PGothic"/>
                <a:cs typeface="Arial"/>
              </a:rPr>
              <a:t>Key parameters are TSS and turbidity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ea typeface="MS PGothic"/>
                <a:cs typeface="Arial"/>
              </a:rPr>
              <a:t>Analyze the impact of filter upgrade on </a:t>
            </a:r>
            <a:r>
              <a:rPr lang="en-US" sz="2000" dirty="0" err="1">
                <a:ea typeface="MS PGothic"/>
                <a:cs typeface="Arial"/>
              </a:rPr>
              <a:t>TOrCs</a:t>
            </a:r>
            <a:r>
              <a:rPr lang="en-US" sz="2000" dirty="0">
                <a:ea typeface="MS PGothic"/>
                <a:cs typeface="Arial"/>
              </a:rPr>
              <a:t> and pathogens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ea typeface="MS PGothic"/>
              </a:rPr>
              <a:t>Analyze </a:t>
            </a:r>
            <a:r>
              <a:rPr lang="en-US" sz="2000" dirty="0"/>
              <a:t>biodegradability and sorption to filter media and chlorine oxidation impacts removal of </a:t>
            </a:r>
            <a:r>
              <a:rPr lang="en-US" sz="2000" dirty="0" err="1">
                <a:ea typeface="MS PGothic"/>
                <a:cs typeface="Arial"/>
              </a:rPr>
              <a:t>TOrCs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777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5B3EA4-9058-490C-8C6A-7D95050C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19" y="910093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  <a:cs typeface="Arial"/>
              </a:rPr>
              <a:t>Improve filter performance for operational parameters like TSS and turbidity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  <a:cs typeface="Arial"/>
              </a:rPr>
              <a:t>Analyze the impact of filter upgrade on contaminants of concern (CECs) and pathogens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</a:rPr>
              <a:t>Analyze </a:t>
            </a:r>
            <a:r>
              <a:rPr lang="en-US" sz="1800" dirty="0"/>
              <a:t>biodegradability and sorption to filter media and chlorine oxidation impacts removal of </a:t>
            </a:r>
            <a:r>
              <a:rPr lang="en-US" sz="1800" dirty="0" err="1"/>
              <a:t>TOrCs</a:t>
            </a: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093AC1-0802-42B3-B088-2DFD61BE1B44}"/>
              </a:ext>
            </a:extLst>
          </p:cNvPr>
          <p:cNvSpPr/>
          <p:nvPr/>
        </p:nvSpPr>
        <p:spPr>
          <a:xfrm>
            <a:off x="266304" y="908379"/>
            <a:ext cx="9321310" cy="1045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1D81E3-38BF-4190-8694-DEA6CE98E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779081"/>
              </p:ext>
            </p:extLst>
          </p:nvPr>
        </p:nvGraphicFramePr>
        <p:xfrm>
          <a:off x="6020912" y="2877054"/>
          <a:ext cx="2845403" cy="2316929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56127">
                  <a:extLst>
                    <a:ext uri="{9D8B030D-6E8A-4147-A177-3AD203B41FA5}">
                      <a16:colId xmlns:a16="http://schemas.microsoft.com/office/drawing/2014/main" val="119772559"/>
                    </a:ext>
                  </a:extLst>
                </a:gridCol>
                <a:gridCol w="1389276">
                  <a:extLst>
                    <a:ext uri="{9D8B030D-6E8A-4147-A177-3AD203B41FA5}">
                      <a16:colId xmlns:a16="http://schemas.microsoft.com/office/drawing/2014/main" val="1216832334"/>
                    </a:ext>
                  </a:extLst>
                </a:gridCol>
              </a:tblGrid>
              <a:tr h="43452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Poor Chlorine Oxidation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0" marR="566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Good Chlorine Oxidation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0" marR="56600" marT="0" marB="0" anchor="ctr"/>
                </a:tc>
                <a:extLst>
                  <a:ext uri="{0D108BD9-81ED-4DB2-BD59-A6C34878D82A}">
                    <a16:rowId xmlns:a16="http://schemas.microsoft.com/office/drawing/2014/main" val="3209510408"/>
                  </a:ext>
                </a:extLst>
              </a:tr>
              <a:tr h="1882404">
                <a:tc>
                  <a:txBody>
                    <a:bodyPr/>
                    <a:lstStyle/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Caffeine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Carbamazepine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Dilantin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Fluoxetine 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Gemfibrozil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Ibuprofen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Meprobamate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Sulfamethoxazole</a:t>
                      </a:r>
                    </a:p>
                    <a:p>
                      <a:pPr marL="0" marR="0" algn="ctr" defTabSz="342896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TCEP</a:t>
                      </a:r>
                    </a:p>
                  </a:txBody>
                  <a:tcPr marL="56600" marR="566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900" b="0" dirty="0">
                          <a:effectLst/>
                        </a:rPr>
                      </a:br>
                      <a:r>
                        <a:rPr lang="en-US" sz="900" b="0" dirty="0">
                          <a:effectLst/>
                        </a:rPr>
                        <a:t>Acetaminophen </a:t>
                      </a:r>
                      <a:br>
                        <a:rPr lang="en-US" sz="900" b="0" dirty="0">
                          <a:effectLst/>
                        </a:rPr>
                      </a:br>
                      <a:r>
                        <a:rPr lang="en-US" sz="900" b="0" dirty="0">
                          <a:effectLst/>
                        </a:rPr>
                        <a:t>Triclosan</a:t>
                      </a:r>
                      <a:endParaRPr lang="en-US" sz="9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0" marR="56600" marT="0" marB="0" anchor="ctr"/>
                </a:tc>
                <a:extLst>
                  <a:ext uri="{0D108BD9-81ED-4DB2-BD59-A6C34878D82A}">
                    <a16:rowId xmlns:a16="http://schemas.microsoft.com/office/drawing/2014/main" val="42897234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5E129DD-EEE8-499E-8764-4588632E7CB6}"/>
              </a:ext>
            </a:extLst>
          </p:cNvPr>
          <p:cNvSpPr txBox="1"/>
          <p:nvPr/>
        </p:nvSpPr>
        <p:spPr>
          <a:xfrm>
            <a:off x="5668128" y="2546779"/>
            <a:ext cx="3550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Key analytes categorized by chloramine oxidation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74844-F5EF-4989-9410-BA1D24710956}"/>
              </a:ext>
            </a:extLst>
          </p:cNvPr>
          <p:cNvSpPr txBox="1"/>
          <p:nvPr/>
        </p:nvSpPr>
        <p:spPr>
          <a:xfrm>
            <a:off x="1020253" y="3141148"/>
            <a:ext cx="401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Chloramine Oxidation: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Destruction of parent molecule from reactions with chloramines</a:t>
            </a:r>
          </a:p>
        </p:txBody>
      </p:sp>
    </p:spTree>
    <p:extLst>
      <p:ext uri="{BB962C8B-B14F-4D97-AF65-F5344CB8AC3E}">
        <p14:creationId xmlns:p14="http://schemas.microsoft.com/office/powerpoint/2010/main" val="377421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5B3EA4-9058-490C-8C6A-7D95050C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19" y="910093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  <a:cs typeface="Arial"/>
              </a:rPr>
              <a:t>Improve filter performance for operational parameters like TSS and turbidity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  <a:cs typeface="Arial"/>
              </a:rPr>
              <a:t>Analyze the impact of filter upgrade on contaminants of concern (CECs) and pathogens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</a:rPr>
              <a:t>Analyze </a:t>
            </a:r>
            <a:r>
              <a:rPr lang="en-US" sz="1800" dirty="0"/>
              <a:t>biodegradability and sorption to filter media and chlorine oxidation impacts removal of </a:t>
            </a:r>
            <a:r>
              <a:rPr lang="en-US" sz="1800" dirty="0" err="1"/>
              <a:t>TOrCs</a:t>
            </a: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32220-5D98-4CEF-B4CF-A8B873B30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063013"/>
              </p:ext>
            </p:extLst>
          </p:nvPr>
        </p:nvGraphicFramePr>
        <p:xfrm>
          <a:off x="976518" y="3318917"/>
          <a:ext cx="3477486" cy="18574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204">
                  <a:extLst>
                    <a:ext uri="{9D8B030D-6E8A-4147-A177-3AD203B41FA5}">
                      <a16:colId xmlns:a16="http://schemas.microsoft.com/office/drawing/2014/main" val="195688820"/>
                    </a:ext>
                  </a:extLst>
                </a:gridCol>
                <a:gridCol w="1159162">
                  <a:extLst>
                    <a:ext uri="{9D8B030D-6E8A-4147-A177-3AD203B41FA5}">
                      <a16:colId xmlns:a16="http://schemas.microsoft.com/office/drawing/2014/main" val="1116026444"/>
                    </a:ext>
                  </a:extLst>
                </a:gridCol>
                <a:gridCol w="1217120">
                  <a:extLst>
                    <a:ext uri="{9D8B030D-6E8A-4147-A177-3AD203B41FA5}">
                      <a16:colId xmlns:a16="http://schemas.microsoft.com/office/drawing/2014/main" val="1183622602"/>
                    </a:ext>
                  </a:extLst>
                </a:gridCol>
              </a:tblGrid>
              <a:tr h="1139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Poor Sorption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Good Sorption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 anchor="ctr"/>
                </a:tc>
                <a:extLst>
                  <a:ext uri="{0D108BD9-81ED-4DB2-BD59-A6C34878D82A}">
                    <a16:rowId xmlns:a16="http://schemas.microsoft.com/office/drawing/2014/main" val="2650400788"/>
                  </a:ext>
                </a:extLst>
              </a:tr>
              <a:tr h="71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Poor Biodegradation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Meprobamate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Dilantin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Sulfamethoxazole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TCEP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Carbamazepine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/>
                </a:tc>
                <a:extLst>
                  <a:ext uri="{0D108BD9-81ED-4DB2-BD59-A6C34878D82A}">
                    <a16:rowId xmlns:a16="http://schemas.microsoft.com/office/drawing/2014/main" val="1290380190"/>
                  </a:ext>
                </a:extLst>
              </a:tr>
              <a:tr h="9582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Good Biodegradation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Gemfibrozil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Ibuprofen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Acetaminophen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Triclosan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Caffeine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Fluoxetine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/>
                </a:tc>
                <a:extLst>
                  <a:ext uri="{0D108BD9-81ED-4DB2-BD59-A6C34878D82A}">
                    <a16:rowId xmlns:a16="http://schemas.microsoft.com/office/drawing/2014/main" val="404427022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E093AC1-0802-42B3-B088-2DFD61BE1B44}"/>
              </a:ext>
            </a:extLst>
          </p:cNvPr>
          <p:cNvSpPr/>
          <p:nvPr/>
        </p:nvSpPr>
        <p:spPr>
          <a:xfrm>
            <a:off x="266304" y="908379"/>
            <a:ext cx="9321310" cy="1045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81A89-CD9E-44E0-81A0-DE7102D04B05}"/>
              </a:ext>
            </a:extLst>
          </p:cNvPr>
          <p:cNvSpPr txBox="1"/>
          <p:nvPr/>
        </p:nvSpPr>
        <p:spPr>
          <a:xfrm>
            <a:off x="692912" y="2976543"/>
            <a:ext cx="4044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Key analytes categorized by sorption and biodegradation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0888F-ED53-4611-8A5B-21563FD6D5E7}"/>
              </a:ext>
            </a:extLst>
          </p:cNvPr>
          <p:cNvSpPr txBox="1"/>
          <p:nvPr/>
        </p:nvSpPr>
        <p:spPr>
          <a:xfrm>
            <a:off x="5705997" y="2937153"/>
            <a:ext cx="3881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Biodegradation: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Destruction of parent compound by microbial action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Sorption: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Attachment of parent compound to active sites on solid substrate</a:t>
            </a:r>
          </a:p>
        </p:txBody>
      </p:sp>
    </p:spTree>
    <p:extLst>
      <p:ext uri="{BB962C8B-B14F-4D97-AF65-F5344CB8AC3E}">
        <p14:creationId xmlns:p14="http://schemas.microsoft.com/office/powerpoint/2010/main" val="102123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1AF304-6FB0-4F14-A3B5-A33ADB866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033146"/>
            <a:ext cx="9144000" cy="1641475"/>
          </a:xfrm>
        </p:spPr>
        <p:txBody>
          <a:bodyPr/>
          <a:lstStyle/>
          <a:p>
            <a:r>
              <a:rPr lang="en-US" dirty="0"/>
              <a:t>Impact on Operations: TSS and Turbidity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20CCCC-7D10-46BA-BFA5-08F6E32AF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0820-ECBA-42EB-89DE-48D2E87B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Methods to Evaluate Operational Improvements: </a:t>
            </a:r>
            <a:br>
              <a:rPr lang="en-US" dirty="0">
                <a:ea typeface="MS PGothic"/>
                <a:cs typeface="Arial"/>
              </a:rPr>
            </a:br>
            <a:r>
              <a:rPr lang="en-US" dirty="0">
                <a:ea typeface="MS PGothic"/>
                <a:cs typeface="Arial"/>
              </a:rPr>
              <a:t>Two-Sample </a:t>
            </a:r>
            <a:r>
              <a:rPr lang="en-US" i="1" dirty="0">
                <a:ea typeface="MS PGothic"/>
                <a:cs typeface="Arial"/>
              </a:rPr>
              <a:t>t </a:t>
            </a:r>
            <a:r>
              <a:rPr lang="en-US" dirty="0">
                <a:ea typeface="MS PGothic"/>
                <a:cs typeface="Arial"/>
              </a:rPr>
              <a:t>Test</a:t>
            </a:r>
            <a:endParaRPr lang="en-US" dirty="0"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FE8B39-9343-46CD-BEE0-009F9B1C7B55}"/>
              </a:ext>
            </a:extLst>
          </p:cNvPr>
          <p:cNvSpPr/>
          <p:nvPr/>
        </p:nvSpPr>
        <p:spPr>
          <a:xfrm>
            <a:off x="1176282" y="1191541"/>
            <a:ext cx="2701561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1A966-28B4-4CD2-8C61-D7907869FDCC}"/>
              </a:ext>
            </a:extLst>
          </p:cNvPr>
          <p:cNvSpPr/>
          <p:nvPr/>
        </p:nvSpPr>
        <p:spPr>
          <a:xfrm>
            <a:off x="3877843" y="1191541"/>
            <a:ext cx="986203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6326C-B0A5-469C-AA6E-91F6AA35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0" r="13339" b="1"/>
          <a:stretch/>
        </p:blipFill>
        <p:spPr>
          <a:xfrm>
            <a:off x="374504" y="1434627"/>
            <a:ext cx="4489542" cy="362025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963B3-12B4-40FC-9285-C248D520F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93" t="1356" r="1035" b="12996"/>
          <a:stretch/>
        </p:blipFill>
        <p:spPr>
          <a:xfrm>
            <a:off x="3877843" y="1443001"/>
            <a:ext cx="968293" cy="314401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E87147-B970-4B9C-A279-5FBE71ABC33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420837" y="1641263"/>
            <a:ext cx="2277834" cy="12978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422E5CA-880E-4CE9-B9CA-319D16A06F4A}"/>
              </a:ext>
            </a:extLst>
          </p:cNvPr>
          <p:cNvSpPr txBox="1"/>
          <p:nvPr/>
        </p:nvSpPr>
        <p:spPr>
          <a:xfrm>
            <a:off x="4098134" y="2614332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DC2"/>
                </a:solidFill>
                <a:latin typeface="+mn-lt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08800C-7002-4694-8BD1-9EA5E6A37BA0}"/>
              </a:ext>
            </a:extLst>
          </p:cNvPr>
          <p:cNvSpPr txBox="1"/>
          <p:nvPr/>
        </p:nvSpPr>
        <p:spPr>
          <a:xfrm>
            <a:off x="5698671" y="1456597"/>
            <a:ext cx="382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756C"/>
                </a:solidFill>
                <a:latin typeface="+mn-lt"/>
              </a:rPr>
              <a:t>Mean TSS Removal for SMF + TBF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42595-DE17-4ACF-B2F8-BF05B56EDC80}"/>
              </a:ext>
            </a:extLst>
          </p:cNvPr>
          <p:cNvSpPr txBox="1"/>
          <p:nvPr/>
        </p:nvSpPr>
        <p:spPr>
          <a:xfrm>
            <a:off x="5698671" y="1978329"/>
            <a:ext cx="424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DC2"/>
                </a:solidFill>
                <a:latin typeface="+mn-lt"/>
              </a:rPr>
              <a:t>Mean TSS Removal for DBF (unknown)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A0BB88-D08E-46FA-97AA-6262EF6C291E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568709" y="2162995"/>
            <a:ext cx="1129962" cy="7001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75BB11-E452-490D-ABCC-67ECE2CD1866}"/>
              </a:ext>
            </a:extLst>
          </p:cNvPr>
          <p:cNvSpPr txBox="1"/>
          <p:nvPr/>
        </p:nvSpPr>
        <p:spPr>
          <a:xfrm>
            <a:off x="5722350" y="3027332"/>
            <a:ext cx="359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Two-Sample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Test evaluates whether the difference between these means is 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124876766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Hazen 2017">
      <a:dk1>
        <a:srgbClr val="000000"/>
      </a:dk1>
      <a:lt1>
        <a:srgbClr val="FFFFFF"/>
      </a:lt1>
      <a:dk2>
        <a:srgbClr val="F26531"/>
      </a:dk2>
      <a:lt2>
        <a:srgbClr val="CBC49D"/>
      </a:lt2>
      <a:accent1>
        <a:srgbClr val="395173"/>
      </a:accent1>
      <a:accent2>
        <a:srgbClr val="75AAAF"/>
      </a:accent2>
      <a:accent3>
        <a:srgbClr val="698651"/>
      </a:accent3>
      <a:accent4>
        <a:srgbClr val="D99A4B"/>
      </a:accent4>
      <a:accent5>
        <a:srgbClr val="8D3824"/>
      </a:accent5>
      <a:accent6>
        <a:srgbClr val="808285"/>
      </a:accent6>
      <a:hlink>
        <a:srgbClr val="0563C1"/>
      </a:hlink>
      <a:folHlink>
        <a:srgbClr val="993366"/>
      </a:folHlink>
    </a:clrScheme>
    <a:fontScheme name="Hazen Bran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PPT Template" id="{326B24B7-EA60-420C-8E23-01AC9CFD3D11}" vid="{30EE7724-28C7-46F4-8958-97EAC385B74C}"/>
    </a:ext>
  </a:extLst>
</a:theme>
</file>

<file path=ppt/theme/theme2.xml><?xml version="1.0" encoding="utf-8"?>
<a:theme xmlns:a="http://schemas.openxmlformats.org/drawingml/2006/main" name="Transition Slides">
  <a:themeElements>
    <a:clrScheme name="Hazen 2017">
      <a:dk1>
        <a:srgbClr val="000000"/>
      </a:dk1>
      <a:lt1>
        <a:srgbClr val="FFFFFF"/>
      </a:lt1>
      <a:dk2>
        <a:srgbClr val="F26531"/>
      </a:dk2>
      <a:lt2>
        <a:srgbClr val="CBC49D"/>
      </a:lt2>
      <a:accent1>
        <a:srgbClr val="395173"/>
      </a:accent1>
      <a:accent2>
        <a:srgbClr val="75AAAF"/>
      </a:accent2>
      <a:accent3>
        <a:srgbClr val="698651"/>
      </a:accent3>
      <a:accent4>
        <a:srgbClr val="D99A4B"/>
      </a:accent4>
      <a:accent5>
        <a:srgbClr val="8D3824"/>
      </a:accent5>
      <a:accent6>
        <a:srgbClr val="808285"/>
      </a:accent6>
      <a:hlink>
        <a:srgbClr val="0563C1"/>
      </a:hlink>
      <a:folHlink>
        <a:srgbClr val="993366"/>
      </a:folHlink>
    </a:clrScheme>
    <a:fontScheme name="Brand with Serif">
      <a:majorFont>
        <a:latin typeface="Times New Roma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PPT Template" id="{326B24B7-EA60-420C-8E23-01AC9CFD3D11}" vid="{A920EF93-0A51-42F7-B863-089B801EE830}"/>
    </a:ext>
  </a:extLst>
</a:theme>
</file>

<file path=ppt/theme/theme3.xml><?xml version="1.0" encoding="utf-8"?>
<a:theme xmlns:a="http://schemas.openxmlformats.org/drawingml/2006/main" name="Content Slides">
  <a:themeElements>
    <a:clrScheme name="Hazen 2017">
      <a:dk1>
        <a:srgbClr val="000000"/>
      </a:dk1>
      <a:lt1>
        <a:srgbClr val="FFFFFF"/>
      </a:lt1>
      <a:dk2>
        <a:srgbClr val="F26531"/>
      </a:dk2>
      <a:lt2>
        <a:srgbClr val="CBC49D"/>
      </a:lt2>
      <a:accent1>
        <a:srgbClr val="395173"/>
      </a:accent1>
      <a:accent2>
        <a:srgbClr val="75AAAF"/>
      </a:accent2>
      <a:accent3>
        <a:srgbClr val="698651"/>
      </a:accent3>
      <a:accent4>
        <a:srgbClr val="D99A4B"/>
      </a:accent4>
      <a:accent5>
        <a:srgbClr val="8D3824"/>
      </a:accent5>
      <a:accent6>
        <a:srgbClr val="808285"/>
      </a:accent6>
      <a:hlink>
        <a:srgbClr val="0563C1"/>
      </a:hlink>
      <a:folHlink>
        <a:srgbClr val="993366"/>
      </a:folHlink>
    </a:clrScheme>
    <a:fontScheme name="Hazen Bran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>
              <a:lumMod val="60000"/>
              <a:lumOff val="4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600" dirty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9 PPT Template" id="{326B24B7-EA60-420C-8E23-01AC9CFD3D11}" vid="{A3FC2DF7-8289-4216-8C48-827F2F12FA7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8D8EA0463AAC4B80EFD4817C57E569" ma:contentTypeVersion="15" ma:contentTypeDescription="Create a new document." ma:contentTypeScope="" ma:versionID="278b04d628c64a20e307fbbd2bb0a8b7">
  <xsd:schema xmlns:xsd="http://www.w3.org/2001/XMLSchema" xmlns:xs="http://www.w3.org/2001/XMLSchema" xmlns:p="http://schemas.microsoft.com/office/2006/metadata/properties" xmlns:ns3="a111f8b4-6dee-4315-8bde-b6f11a4a772d" xmlns:ns4="ee948603-dfed-46fc-9403-a14d180ee72b" targetNamespace="http://schemas.microsoft.com/office/2006/metadata/properties" ma:root="true" ma:fieldsID="f4da13cf9f66e6a25eec55c9643935ad" ns3:_="" ns4:_="">
    <xsd:import namespace="a111f8b4-6dee-4315-8bde-b6f11a4a772d"/>
    <xsd:import namespace="ee948603-dfed-46fc-9403-a14d180ee7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1f8b4-6dee-4315-8bde-b6f11a4a77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948603-dfed-46fc-9403-a14d180ee72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fa60db12-2b6a-4eb8-baad-584f0c7a05b3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128789-455B-43A6-A675-CC9BB9D3F5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1f8b4-6dee-4315-8bde-b6f11a4a772d"/>
    <ds:schemaRef ds:uri="ee948603-dfed-46fc-9403-a14d180ee7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7E581E-DBA0-458D-A351-4197C751E39D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8061B61-067B-4580-BC9E-9AB8AAF5942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A3E82E2-614C-46B0-85EF-BD53305C6BE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Hazen PPT Template</Template>
  <TotalTime>2996</TotalTime>
  <Words>1280</Words>
  <Application>Microsoft Office PowerPoint</Application>
  <PresentationFormat>Custom</PresentationFormat>
  <Paragraphs>261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Times New Roman</vt:lpstr>
      <vt:lpstr>Title Slides</vt:lpstr>
      <vt:lpstr>Transition Slides</vt:lpstr>
      <vt:lpstr>Content Slides</vt:lpstr>
      <vt:lpstr>PowerPoint Presentation</vt:lpstr>
      <vt:lpstr>Purpose of Today’s Meeting</vt:lpstr>
      <vt:lpstr>PowerPoint Presentation</vt:lpstr>
      <vt:lpstr>PowerPoint Presentation</vt:lpstr>
      <vt:lpstr>Project Objectives</vt:lpstr>
      <vt:lpstr>Project Objectives</vt:lpstr>
      <vt:lpstr>Project Objectives</vt:lpstr>
      <vt:lpstr>Impact on Operations: TSS and Turbidity Analysis</vt:lpstr>
      <vt:lpstr>Methods to Evaluate Operational Improvements:  Two-Sample t Test</vt:lpstr>
      <vt:lpstr>Upgrading to DBF Increased TSS Removal by Over 7.5%</vt:lpstr>
      <vt:lpstr>Average Effluent TSS Dropped Over 40% with DBF</vt:lpstr>
      <vt:lpstr>Average Effluent Turbidity Dropped Nearly 25% with DBF</vt:lpstr>
      <vt:lpstr>Upgrading to DBF Significantly Reduced Effluent TSS and Turbidity</vt:lpstr>
      <vt:lpstr>Trace Organic Contaminants (TOrCs) Analysis</vt:lpstr>
      <vt:lpstr>Methods to Evaluate TOrC and Pathogen Removal: Boxplots to Compare Filter Types and TOrC Attributes</vt:lpstr>
      <vt:lpstr>Methods to Evaluate TOrC and Pathogen Removal: Boxplots to Compare Filter Types and TOrC Attributes</vt:lpstr>
      <vt:lpstr>Methods to Evaluate TOrC and Pathogen Removal: Boxplots to Compare Filter Types and TOrC Attributes</vt:lpstr>
      <vt:lpstr>Methods to Evaluate TOrC and Pathogen Removal: Boxplots to Compare Filter Types and TOrC Attributes</vt:lpstr>
      <vt:lpstr>TOrCs Removal Near Zero across Filtration for All Filter Types</vt:lpstr>
      <vt:lpstr>Based on Data Evaluation, Sorption Does Not Explain TOrC Removal</vt:lpstr>
      <vt:lpstr>Biodegradability Not Explanatory for Removal; Dynamic WW Flow and Concentration Impact Observed Removal</vt:lpstr>
      <vt:lpstr>Sorption and Biodegradability Not Explanatory for Removal</vt:lpstr>
      <vt:lpstr>Chloramine Oxidation Category May Impact TOrC Removal</vt:lpstr>
      <vt:lpstr>PowerPoint Presentation</vt:lpstr>
      <vt:lpstr>Triclosan Is Consistently Removed by Chloramine Oxidation </vt:lpstr>
      <vt:lpstr>Pathogen Analysis</vt:lpstr>
      <vt:lpstr>Increased Removal of Pathogens Observed for DBF—Although Sample Sizes are Small</vt:lpstr>
      <vt:lpstr>Pathogen Reduction Correlates to Turbidity Breakthrough</vt:lpstr>
      <vt:lpstr>Concluding Thoughts</vt:lpstr>
      <vt:lpstr>Project Objectives</vt:lpstr>
      <vt:lpstr>Project Objectives</vt:lpstr>
      <vt:lpstr>Project Objectives</vt:lpstr>
      <vt:lpstr>Additional Slides</vt:lpstr>
      <vt:lpstr>Upgrading to DBF Significantly Reduced TSS and Turbidity Based on Two-Sample t Test</vt:lpstr>
      <vt:lpstr>Upgrading to DBF Significantly Reduced TSS and Turbidity Based on Two-Sample t Test</vt:lpstr>
      <vt:lpstr>Upgrading to DBF Significantly Reduced TSS and Turbidity Based on Two-Sample t Test</vt:lpstr>
      <vt:lpstr>Methodology and Assumptions</vt:lpstr>
      <vt:lpstr>DBF Shows Slight Increase in  Average Turbidity Removal Compared to SMF and TBF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Raseman, William</dc:creator>
  <cp:lastModifiedBy>Billy Raseman</cp:lastModifiedBy>
  <cp:revision>108</cp:revision>
  <cp:lastPrinted>2015-08-05T16:25:30Z</cp:lastPrinted>
  <dcterms:created xsi:type="dcterms:W3CDTF">2019-09-24T19:54:40Z</dcterms:created>
  <dcterms:modified xsi:type="dcterms:W3CDTF">2020-03-17T04:11:33Z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0x010100D78D8EA0463AAC4B80EFD4817C57E569</vt:lpwstr>
  </property>
</Properties>
</file>